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dat" ContentType="application/x-fontdata"/>
  <Default Extension="bin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media/image2.bin" ContentType="image/jpeg"/>
  <Override PartName="/ppt/slides/slide2.xml" ContentType="application/vnd.openxmlformats-officedocument.presentationml.slide+xml"/>
  <Override PartName="/ppt/media/image11.bin" ContentType="image/jpeg"/>
  <Override PartName="/ppt/media/image12.bin" ContentType="image/jpeg"/>
  <Override PartName="/ppt/media/image13.bin" ContentType="image/jpeg"/>
  <Override PartName="/ppt/media/image14.bin" ContentType="image/jpeg"/>
  <Override PartName="/ppt/slides/slide3.xml" ContentType="application/vnd.openxmlformats-officedocument.presentationml.slide+xml"/>
  <Override PartName="/ppt/media/image20.bin" ContentType="image/jpeg"/>
  <Override PartName="/ppt/media/image22.bin" ContentType="image/jpeg"/>
  <Override PartName="/ppt/media/image24.bin" ContentType="image/jpeg"/>
  <Override PartName="/ppt/media/image26.bin" ContentType="image/jpeg"/>
  <Override PartName="/ppt/slides/slide4.xml" ContentType="application/vnd.openxmlformats-officedocument.presentationml.slide+xml"/>
  <Override PartName="/ppt/media/image30.bin" ContentType="image/jpe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94.bin" ContentType="image/svg+xml"/>
  <Override PartName="/ppt/media/image97.bin" ContentType="image/svg+xml"/>
  <Override PartName="/ppt/media/image100.bin" ContentType="image/svg+xml"/>
  <Override PartName="/ppt/media/image103.bin" ContentType="image/svg+xml"/>
  <Override PartName="/ppt/media/image106.bin" ContentType="image/svg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media/image160.bin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embedTrueTypeFonts="1" saveSubsetFonts="0">
  <p:sldMasterIdLst>
    <p:sldMasterId id="2147483672" r:id="rId1"/>
  </p:sldMasterIdLst>
  <p:sldIdLst>
    <p:sldId id="301" r:id="rId11"/>
    <p:sldId id="317" r:id="rId25"/>
    <p:sldId id="338" r:id="rId45"/>
    <p:sldId id="367" r:id="rId73"/>
    <p:sldId id="392" r:id="rId97"/>
    <p:sldId id="410" r:id="rId109"/>
    <p:sldId id="473" r:id="rId193"/>
    <p:sldId id="492" r:id="rId205"/>
    <p:sldId id="521" r:id="rId242"/>
    <p:sldId id="543" r:id="rId268"/>
    <p:sldId id="565" r:id="rId294"/>
    <p:sldId id="587" r:id="rId320"/>
    <p:sldId id="609" r:id="rId346"/>
  </p:sldIdLst>
  <p:sldSz cx="18288000" cy="10287000"/>
  <p:notesSz cx="18288000" cy="10287000"/>
  <p:embeddedFontLst>
    <p:embeddedFont>
      <p:font typeface="Poppins Light" pitchFamily="2" charset="77"/>
      <p:regular r:id="rId6"/>
    </p:embeddedFont>
    <p:embeddedFont>
      <p:font typeface="IBM Plex Sans" pitchFamily="2" charset="77"/>
      <p:regular r:id="rId7"/>
      <p:bold r:id="rId8"/>
    </p:embeddedFont>
    <p:embeddedFont>
      <p:font typeface="Space Grotesk" pitchFamily="2" charset="77"/>
      <p:regular r:id="rId9"/>
    </p:embeddedFont>
    <p:embeddedFont>
      <p:font typeface="Poppins SemiBold" pitchFamily="2" charset="77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viewProps" Target="viewProps.xml" Id="rId3" /><Relationship Type="http://schemas.openxmlformats.org/officeDocument/2006/relationships/presProps" Target="presProps.xml" Id="rId2" /><Relationship Type="http://schemas.openxmlformats.org/officeDocument/2006/relationships/slideMaster" Target="slideMasters/slideMaster1.xml" Id="rId1" /><Relationship Type="http://schemas.openxmlformats.org/officeDocument/2006/relationships/tableStyles" Target="tableStyles.xml" Id="rId5" /><Relationship Type="http://schemas.openxmlformats.org/officeDocument/2006/relationships/theme" Target="theme/theme1.xml" Id="rId4" /><Relationship Type="http://schemas.openxmlformats.org/officeDocument/2006/relationships/font" Target="/ppt/fonts/font.dat" Id="rId6" /><Relationship Type="http://schemas.openxmlformats.org/officeDocument/2006/relationships/font" Target="/ppt/fonts/font2.dat" Id="rId7" /><Relationship Type="http://schemas.openxmlformats.org/officeDocument/2006/relationships/font" Target="/ppt/fonts/font3.dat" Id="rId8" /><Relationship Type="http://schemas.openxmlformats.org/officeDocument/2006/relationships/font" Target="/ppt/fonts/font4.dat" Id="rId9" /><Relationship Type="http://schemas.openxmlformats.org/officeDocument/2006/relationships/font" Target="/ppt/fonts/font5.dat" Id="rId10" /><Relationship Type="http://schemas.openxmlformats.org/officeDocument/2006/relationships/slide" Target="/ppt/slides/slide1.xml" Id="rId11" /><Relationship Type="http://schemas.openxmlformats.org/officeDocument/2006/relationships/slide" Target="/ppt/slides/slide2.xml" Id="rId25" /><Relationship Type="http://schemas.openxmlformats.org/officeDocument/2006/relationships/slide" Target="/ppt/slides/slide3.xml" Id="rId45" /><Relationship Type="http://schemas.openxmlformats.org/officeDocument/2006/relationships/slide" Target="/ppt/slides/slide4.xml" Id="rId73" /><Relationship Type="http://schemas.openxmlformats.org/officeDocument/2006/relationships/slide" Target="/ppt/slides/slide5.xml" Id="rId97" /><Relationship Type="http://schemas.openxmlformats.org/officeDocument/2006/relationships/slide" Target="/ppt/slides/slide6.xml" Id="rId109" /><Relationship Type="http://schemas.openxmlformats.org/officeDocument/2006/relationships/slide" Target="/ppt/slides/slide7.xml" Id="rId193" /><Relationship Type="http://schemas.openxmlformats.org/officeDocument/2006/relationships/slide" Target="/ppt/slides/slide8.xml" Id="rId205" /><Relationship Type="http://schemas.openxmlformats.org/officeDocument/2006/relationships/slide" Target="/ppt/slides/slide9.xml" Id="rId242" /><Relationship Type="http://schemas.openxmlformats.org/officeDocument/2006/relationships/slide" Target="/ppt/slides/slide10.xml" Id="rId268" /><Relationship Type="http://schemas.openxmlformats.org/officeDocument/2006/relationships/slide" Target="/ppt/slides/slide11.xml" Id="rId294" /><Relationship Type="http://schemas.openxmlformats.org/officeDocument/2006/relationships/slide" Target="/ppt/slides/slide12.xml" Id="rId320" /><Relationship Type="http://schemas.openxmlformats.org/officeDocument/2006/relationships/slide" Target="/ppt/slides/slide13.xml" Id="rId346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4757450"/>
      </p:ext>
    </p:extLst>
  </p:cSld>
  <p:clrMapOvr>
    <a:masterClrMapping/>
  </p:clrMapOvr>
</p:sldLayout>
</file>

<file path=ppt/slideLayouts/slideLayout10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3150442"/>
      </p:ext>
    </p:extLst>
  </p:cSld>
  <p:clrMapOvr>
    <a:masterClrMapping/>
  </p:clrMapOvr>
</p:sldLayout>
</file>

<file path=ppt/slideLayouts/slideLayout11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6995647"/>
      </p:ext>
    </p:extLst>
  </p:cSld>
  <p:clrMapOvr>
    <a:masterClrMapping/>
  </p:clrMapOvr>
</p:sldLayout>
</file>

<file path=ppt/slideLayouts/slideLayout2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8595789"/>
      </p:ext>
    </p:extLst>
  </p:cSld>
  <p:clrMapOvr>
    <a:masterClrMapping/>
  </p:clrMapOvr>
</p:sldLayout>
</file>

<file path=ppt/slideLayouts/slideLayout3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9559282"/>
      </p:ext>
    </p:extLst>
  </p:cSld>
  <p:clrMapOvr>
    <a:masterClrMapping/>
  </p:clrMapOvr>
</p:sldLayout>
</file>

<file path=ppt/slideLayouts/slideLayout4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965825"/>
      </p:ext>
    </p:extLst>
  </p:cSld>
  <p:clrMapOvr>
    <a:masterClrMapping/>
  </p:clrMapOvr>
</p:sldLayout>
</file>

<file path=ppt/slideLayouts/slideLayout5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1391113"/>
      </p:ext>
    </p:extLst>
  </p:cSld>
  <p:clrMapOvr>
    <a:masterClrMapping/>
  </p:clrMapOvr>
</p:sldLayout>
</file>

<file path=ppt/slideLayouts/slideLayout6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0817637"/>
      </p:ext>
    </p:extLst>
  </p:cSld>
  <p:clrMapOvr>
    <a:masterClrMapping/>
  </p:clrMapOvr>
</p:sldLayout>
</file>

<file path=ppt/slideLayouts/slideLayout7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6754893"/>
      </p:ext>
    </p:extLst>
  </p:cSld>
  <p:clrMapOvr>
    <a:masterClrMapping/>
  </p:clrMapOvr>
</p:sldLayout>
</file>

<file path=ppt/slideLayouts/slideLayout8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0941404"/>
      </p:ext>
    </p:extLst>
  </p:cSld>
  <p:clrMapOvr>
    <a:masterClrMapping/>
  </p:clrMapOvr>
</p:sldLayout>
</file>

<file path=ppt/slideLayouts/slideLayout9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8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8CEAE-9ACF-4870-96B2-2FDD755B4008}" type="datetimeFigureOut">
              <a:rPr lang="en-IN" smtClean="0"/>
              <a:t>21-01-20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AC96-115D-4CF4-9B0B-0F2A89887B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808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2" /><Relationship Type="http://schemas.openxmlformats.org/officeDocument/2006/relationships/image" Target="/ppt/media/image.bin" Id="rId14" /><Relationship Type="http://schemas.openxmlformats.org/officeDocument/2006/relationships/image" Target="/ppt/media/image2.bin" Id="rId16" /><Relationship Type="http://schemas.openxmlformats.org/officeDocument/2006/relationships/image" Target="/ppt/media/image3.bin" Id="rId18" /><Relationship Type="http://schemas.openxmlformats.org/officeDocument/2006/relationships/image" Target="/ppt/media/image4.bin" Id="rId20" /><Relationship Type="http://schemas.openxmlformats.org/officeDocument/2006/relationships/image" Target="/ppt/media/image5.bin" Id="rId22" /><Relationship Type="http://schemas.openxmlformats.org/officeDocument/2006/relationships/image" Target="/ppt/media/image6.bin" Id="rId24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269" /><Relationship Type="http://schemas.openxmlformats.org/officeDocument/2006/relationships/image" Target="/ppt/media/image123.bin" Id="rId271" /><Relationship Type="http://schemas.openxmlformats.org/officeDocument/2006/relationships/image" Target="/ppt/media/image124.bin" Id="rId273" /><Relationship Type="http://schemas.openxmlformats.org/officeDocument/2006/relationships/image" Target="/ppt/media/image125.bin" Id="rId275" /><Relationship Type="http://schemas.openxmlformats.org/officeDocument/2006/relationships/image" Target="/ppt/media/image126.bin" Id="rId277" /><Relationship Type="http://schemas.openxmlformats.org/officeDocument/2006/relationships/image" Target="/ppt/media/image127.bin" Id="rId279" /><Relationship Type="http://schemas.openxmlformats.org/officeDocument/2006/relationships/image" Target="/ppt/media/image128.bin" Id="rId281" /><Relationship Type="http://schemas.openxmlformats.org/officeDocument/2006/relationships/image" Target="/ppt/media/image129.bin" Id="rId283" /><Relationship Type="http://schemas.openxmlformats.org/officeDocument/2006/relationships/image" Target="/ppt/media/image130.bin" Id="rId285" /><Relationship Type="http://schemas.openxmlformats.org/officeDocument/2006/relationships/image" Target="/ppt/media/image131.bin" Id="rId287" /><Relationship Type="http://schemas.openxmlformats.org/officeDocument/2006/relationships/image" Target="/ppt/media/image132.bin" Id="rId289" /><Relationship Type="http://schemas.openxmlformats.org/officeDocument/2006/relationships/image" Target="/ppt/media/image133.bin" Id="rId291" /><Relationship Type="http://schemas.openxmlformats.org/officeDocument/2006/relationships/image" Target="/ppt/media/image134.bin" Id="rId293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295" /><Relationship Type="http://schemas.openxmlformats.org/officeDocument/2006/relationships/image" Target="/ppt/media/image135.bin" Id="rId297" /><Relationship Type="http://schemas.openxmlformats.org/officeDocument/2006/relationships/image" Target="/ppt/media/image136.bin" Id="rId299" /><Relationship Type="http://schemas.openxmlformats.org/officeDocument/2006/relationships/image" Target="/ppt/media/image137.bin" Id="rId301" /><Relationship Type="http://schemas.openxmlformats.org/officeDocument/2006/relationships/image" Target="/ppt/media/image138.bin" Id="rId303" /><Relationship Type="http://schemas.openxmlformats.org/officeDocument/2006/relationships/image" Target="/ppt/media/image139.bin" Id="rId305" /><Relationship Type="http://schemas.openxmlformats.org/officeDocument/2006/relationships/image" Target="/ppt/media/image140.bin" Id="rId307" /><Relationship Type="http://schemas.openxmlformats.org/officeDocument/2006/relationships/image" Target="/ppt/media/image141.bin" Id="rId309" /><Relationship Type="http://schemas.openxmlformats.org/officeDocument/2006/relationships/image" Target="/ppt/media/image142.bin" Id="rId311" /><Relationship Type="http://schemas.openxmlformats.org/officeDocument/2006/relationships/image" Target="/ppt/media/image143.bin" Id="rId313" /><Relationship Type="http://schemas.openxmlformats.org/officeDocument/2006/relationships/image" Target="/ppt/media/image144.bin" Id="rId315" /><Relationship Type="http://schemas.openxmlformats.org/officeDocument/2006/relationships/image" Target="/ppt/media/image145.bin" Id="rId317" /><Relationship Type="http://schemas.openxmlformats.org/officeDocument/2006/relationships/image" Target="/ppt/media/image146.bin" Id="rId319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321" /><Relationship Type="http://schemas.openxmlformats.org/officeDocument/2006/relationships/image" Target="/ppt/media/image147.bin" Id="rId323" /><Relationship Type="http://schemas.openxmlformats.org/officeDocument/2006/relationships/image" Target="/ppt/media/image148.bin" Id="rId325" /><Relationship Type="http://schemas.openxmlformats.org/officeDocument/2006/relationships/image" Target="/ppt/media/image149.bin" Id="rId327" /><Relationship Type="http://schemas.openxmlformats.org/officeDocument/2006/relationships/image" Target="/ppt/media/image150.bin" Id="rId329" /><Relationship Type="http://schemas.openxmlformats.org/officeDocument/2006/relationships/image" Target="/ppt/media/image151.bin" Id="rId331" /><Relationship Type="http://schemas.openxmlformats.org/officeDocument/2006/relationships/image" Target="/ppt/media/image152.bin" Id="rId333" /><Relationship Type="http://schemas.openxmlformats.org/officeDocument/2006/relationships/image" Target="/ppt/media/image153.bin" Id="rId335" /><Relationship Type="http://schemas.openxmlformats.org/officeDocument/2006/relationships/image" Target="/ppt/media/image154.bin" Id="rId337" /><Relationship Type="http://schemas.openxmlformats.org/officeDocument/2006/relationships/image" Target="/ppt/media/image155.bin" Id="rId339" /><Relationship Type="http://schemas.openxmlformats.org/officeDocument/2006/relationships/image" Target="/ppt/media/image156.bin" Id="rId341" /><Relationship Type="http://schemas.openxmlformats.org/officeDocument/2006/relationships/image" Target="/ppt/media/image157.bin" Id="rId343" /><Relationship Type="http://schemas.openxmlformats.org/officeDocument/2006/relationships/image" Target="/ppt/media/image158.bin" Id="rId345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347" /><Relationship Type="http://schemas.openxmlformats.org/officeDocument/2006/relationships/image" Target="/ppt/media/image159.bin" Id="rId349" /><Relationship Type="http://schemas.openxmlformats.org/officeDocument/2006/relationships/image" Target="/ppt/media/image160.bin" Id="rId351" /><Relationship Type="http://schemas.openxmlformats.org/officeDocument/2006/relationships/image" Target="/ppt/media/image161.bin" Id="rId353" /><Relationship Type="http://schemas.openxmlformats.org/officeDocument/2006/relationships/image" Target="/ppt/media/image162.bin" Id="rId355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26" /><Relationship Type="http://schemas.openxmlformats.org/officeDocument/2006/relationships/image" Target="/ppt/media/image7.bin" Id="rId28" /><Relationship Type="http://schemas.openxmlformats.org/officeDocument/2006/relationships/image" Target="/ppt/media/image8.bin" Id="rId30" /><Relationship Type="http://schemas.openxmlformats.org/officeDocument/2006/relationships/image" Target="/ppt/media/image9.bin" Id="rId32" /><Relationship Type="http://schemas.openxmlformats.org/officeDocument/2006/relationships/image" Target="/ppt/media/image10.bin" Id="rId34" /><Relationship Type="http://schemas.openxmlformats.org/officeDocument/2006/relationships/image" Target="/ppt/media/image11.bin" Id="rId36" /><Relationship Type="http://schemas.openxmlformats.org/officeDocument/2006/relationships/image" Target="/ppt/media/image12.bin" Id="rId38" /><Relationship Type="http://schemas.openxmlformats.org/officeDocument/2006/relationships/image" Target="/ppt/media/image13.bin" Id="rId40" /><Relationship Type="http://schemas.openxmlformats.org/officeDocument/2006/relationships/image" Target="/ppt/media/image14.bin" Id="rId42" /><Relationship Type="http://schemas.openxmlformats.org/officeDocument/2006/relationships/image" Target="/ppt/media/image15.bin" Id="rId44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46" /><Relationship Type="http://schemas.openxmlformats.org/officeDocument/2006/relationships/image" Target="/ppt/media/image16.bin" Id="rId48" /><Relationship Type="http://schemas.openxmlformats.org/officeDocument/2006/relationships/image" Target="/ppt/media/image17.bin" Id="rId50" /><Relationship Type="http://schemas.openxmlformats.org/officeDocument/2006/relationships/image" Target="/ppt/media/image18.bin" Id="rId52" /><Relationship Type="http://schemas.openxmlformats.org/officeDocument/2006/relationships/image" Target="/ppt/media/image19.bin" Id="rId54" /><Relationship Type="http://schemas.openxmlformats.org/officeDocument/2006/relationships/image" Target="/ppt/media/image20.bin" Id="rId56" /><Relationship Type="http://schemas.openxmlformats.org/officeDocument/2006/relationships/image" Target="/ppt/media/image21.bin" Id="rId58" /><Relationship Type="http://schemas.openxmlformats.org/officeDocument/2006/relationships/image" Target="/ppt/media/image22.bin" Id="rId60" /><Relationship Type="http://schemas.openxmlformats.org/officeDocument/2006/relationships/image" Target="/ppt/media/image23.bin" Id="rId62" /><Relationship Type="http://schemas.openxmlformats.org/officeDocument/2006/relationships/image" Target="/ppt/media/image24.bin" Id="rId64" /><Relationship Type="http://schemas.openxmlformats.org/officeDocument/2006/relationships/image" Target="/ppt/media/image25.bin" Id="rId66" /><Relationship Type="http://schemas.openxmlformats.org/officeDocument/2006/relationships/image" Target="/ppt/media/image26.bin" Id="rId68" /><Relationship Type="http://schemas.openxmlformats.org/officeDocument/2006/relationships/image" Target="/ppt/media/image27.bin" Id="rId70" /><Relationship Type="http://schemas.openxmlformats.org/officeDocument/2006/relationships/image" Target="/ppt/media/image28.bin" Id="rId72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74" /><Relationship Type="http://schemas.openxmlformats.org/officeDocument/2006/relationships/image" Target="/ppt/media/image29.bin" Id="rId76" /><Relationship Type="http://schemas.openxmlformats.org/officeDocument/2006/relationships/image" Target="/ppt/media/image30.bin" Id="rId78" /><Relationship Type="http://schemas.openxmlformats.org/officeDocument/2006/relationships/image" Target="/ppt/media/image31.bin" Id="rId80" /><Relationship Type="http://schemas.openxmlformats.org/officeDocument/2006/relationships/image" Target="/ppt/media/image32.bin" Id="rId82" /><Relationship Type="http://schemas.openxmlformats.org/officeDocument/2006/relationships/image" Target="/ppt/media/image33.bin" Id="rId84" /><Relationship Type="http://schemas.openxmlformats.org/officeDocument/2006/relationships/image" Target="/ppt/media/image34.bin" Id="rId86" /><Relationship Type="http://schemas.openxmlformats.org/officeDocument/2006/relationships/image" Target="/ppt/media/image35.bin" Id="rId88" /><Relationship Type="http://schemas.openxmlformats.org/officeDocument/2006/relationships/image" Target="/ppt/media/image36.bin" Id="rId90" /><Relationship Type="http://schemas.openxmlformats.org/officeDocument/2006/relationships/image" Target="/ppt/media/image37.bin" Id="rId92" /><Relationship Type="http://schemas.openxmlformats.org/officeDocument/2006/relationships/image" Target="/ppt/media/image38.bin" Id="rId94" /><Relationship Type="http://schemas.openxmlformats.org/officeDocument/2006/relationships/image" Target="/ppt/media/image39.bin" Id="rId96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98" /><Relationship Type="http://schemas.openxmlformats.org/officeDocument/2006/relationships/image" Target="/ppt/media/image40.bin" Id="rId100" /><Relationship Type="http://schemas.openxmlformats.org/officeDocument/2006/relationships/image" Target="/ppt/media/image41.bin" Id="rId102" /><Relationship Type="http://schemas.openxmlformats.org/officeDocument/2006/relationships/image" Target="/ppt/media/image42.bin" Id="rId104" /><Relationship Type="http://schemas.openxmlformats.org/officeDocument/2006/relationships/image" Target="/ppt/media/image43.bin" Id="rId106" /><Relationship Type="http://schemas.openxmlformats.org/officeDocument/2006/relationships/image" Target="/ppt/media/image44.bin" Id="rId108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10" /><Relationship Type="http://schemas.openxmlformats.org/officeDocument/2006/relationships/image" Target="/ppt/media/image45.bin" Id="rId112" /><Relationship Type="http://schemas.openxmlformats.org/officeDocument/2006/relationships/image" Target="/ppt/media/image46.bin" Id="rId114" /><Relationship Type="http://schemas.openxmlformats.org/officeDocument/2006/relationships/image" Target="/ppt/media/image47.bin" Id="rId116" /><Relationship Type="http://schemas.openxmlformats.org/officeDocument/2006/relationships/image" Target="/ppt/media/image48.bin" Id="rId118" /><Relationship Type="http://schemas.openxmlformats.org/officeDocument/2006/relationships/image" Target="/ppt/media/image49.bin" Id="rId120" /><Relationship Type="http://schemas.openxmlformats.org/officeDocument/2006/relationships/image" Target="/ppt/media/image50.bin" Id="rId122" /><Relationship Type="http://schemas.openxmlformats.org/officeDocument/2006/relationships/image" Target="/ppt/media/image51.bin" Id="rId124" /><Relationship Type="http://schemas.openxmlformats.org/officeDocument/2006/relationships/image" Target="/ppt/media/image52.bin" Id="rId126" /><Relationship Type="http://schemas.openxmlformats.org/officeDocument/2006/relationships/image" Target="/ppt/media/image53.bin" Id="rId128" /><Relationship Type="http://schemas.openxmlformats.org/officeDocument/2006/relationships/image" Target="/ppt/media/image54.bin" Id="rId130" /><Relationship Type="http://schemas.openxmlformats.org/officeDocument/2006/relationships/image" Target="/ppt/media/image55.bin" Id="rId132" /><Relationship Type="http://schemas.openxmlformats.org/officeDocument/2006/relationships/image" Target="/ppt/media/image56.bin" Id="rId134" /><Relationship Type="http://schemas.openxmlformats.org/officeDocument/2006/relationships/image" Target="/ppt/media/image57.bin" Id="rId136" /><Relationship Type="http://schemas.openxmlformats.org/officeDocument/2006/relationships/image" Target="/ppt/media/image58.bin" Id="rId138" /><Relationship Type="http://schemas.openxmlformats.org/officeDocument/2006/relationships/image" Target="/ppt/media/image59.bin" Id="rId140" /><Relationship Type="http://schemas.openxmlformats.org/officeDocument/2006/relationships/image" Target="/ppt/media/image60.bin" Id="rId142" /><Relationship Type="http://schemas.openxmlformats.org/officeDocument/2006/relationships/image" Target="/ppt/media/image61.bin" Id="rId144" /><Relationship Type="http://schemas.openxmlformats.org/officeDocument/2006/relationships/image" Target="/ppt/media/image62.bin" Id="rId146" /><Relationship Type="http://schemas.openxmlformats.org/officeDocument/2006/relationships/image" Target="/ppt/media/image63.bin" Id="rId148" /><Relationship Type="http://schemas.openxmlformats.org/officeDocument/2006/relationships/image" Target="/ppt/media/image64.bin" Id="rId150" /><Relationship Type="http://schemas.openxmlformats.org/officeDocument/2006/relationships/image" Target="/ppt/media/image65.bin" Id="rId152" /><Relationship Type="http://schemas.openxmlformats.org/officeDocument/2006/relationships/image" Target="/ppt/media/image66.bin" Id="rId154" /><Relationship Type="http://schemas.openxmlformats.org/officeDocument/2006/relationships/image" Target="/ppt/media/image67.bin" Id="rId156" /><Relationship Type="http://schemas.openxmlformats.org/officeDocument/2006/relationships/image" Target="/ppt/media/image68.bin" Id="rId158" /><Relationship Type="http://schemas.openxmlformats.org/officeDocument/2006/relationships/image" Target="/ppt/media/image69.bin" Id="rId160" /><Relationship Type="http://schemas.openxmlformats.org/officeDocument/2006/relationships/image" Target="/ppt/media/image70.bin" Id="rId162" /><Relationship Type="http://schemas.openxmlformats.org/officeDocument/2006/relationships/image" Target="/ppt/media/image71.bin" Id="rId164" /><Relationship Type="http://schemas.openxmlformats.org/officeDocument/2006/relationships/image" Target="/ppt/media/image72.bin" Id="rId166" /><Relationship Type="http://schemas.openxmlformats.org/officeDocument/2006/relationships/image" Target="/ppt/media/image73.bin" Id="rId168" /><Relationship Type="http://schemas.openxmlformats.org/officeDocument/2006/relationships/image" Target="/ppt/media/image74.bin" Id="rId170" /><Relationship Type="http://schemas.openxmlformats.org/officeDocument/2006/relationships/image" Target="/ppt/media/image75.bin" Id="rId172" /><Relationship Type="http://schemas.openxmlformats.org/officeDocument/2006/relationships/image" Target="/ppt/media/image76.bin" Id="rId174" /><Relationship Type="http://schemas.openxmlformats.org/officeDocument/2006/relationships/image" Target="/ppt/media/image77.bin" Id="rId176" /><Relationship Type="http://schemas.openxmlformats.org/officeDocument/2006/relationships/image" Target="/ppt/media/image78.bin" Id="rId178" /><Relationship Type="http://schemas.openxmlformats.org/officeDocument/2006/relationships/image" Target="/ppt/media/image79.bin" Id="rId180" /><Relationship Type="http://schemas.openxmlformats.org/officeDocument/2006/relationships/image" Target="/ppt/media/image80.bin" Id="rId182" /><Relationship Type="http://schemas.openxmlformats.org/officeDocument/2006/relationships/image" Target="/ppt/media/image81.bin" Id="rId184" /><Relationship Type="http://schemas.openxmlformats.org/officeDocument/2006/relationships/image" Target="/ppt/media/image82.bin" Id="rId186" /><Relationship Type="http://schemas.openxmlformats.org/officeDocument/2006/relationships/image" Target="/ppt/media/image83.bin" Id="rId188" /><Relationship Type="http://schemas.openxmlformats.org/officeDocument/2006/relationships/image" Target="/ppt/media/image84.bin" Id="rId190" /><Relationship Type="http://schemas.openxmlformats.org/officeDocument/2006/relationships/image" Target="/ppt/media/image85.bin" Id="rId192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194" /><Relationship Type="http://schemas.openxmlformats.org/officeDocument/2006/relationships/image" Target="/ppt/media/image86.bin" Id="rId196" /><Relationship Type="http://schemas.openxmlformats.org/officeDocument/2006/relationships/image" Target="/ppt/media/image87.bin" Id="rId198" /><Relationship Type="http://schemas.openxmlformats.org/officeDocument/2006/relationships/image" Target="/ppt/media/image88.bin" Id="rId200" /><Relationship Type="http://schemas.openxmlformats.org/officeDocument/2006/relationships/image" Target="/ppt/media/image89.bin" Id="rId202" /><Relationship Type="http://schemas.openxmlformats.org/officeDocument/2006/relationships/image" Target="/ppt/media/image90.bin" Id="rId204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206" /><Relationship Type="http://schemas.openxmlformats.org/officeDocument/2006/relationships/image" Target="/ppt/media/image91.bin" Id="rId208" /><Relationship Type="http://schemas.openxmlformats.org/officeDocument/2006/relationships/image" Target="/ppt/media/image92.bin" Id="rId210" /><Relationship Type="http://schemas.openxmlformats.org/officeDocument/2006/relationships/image" Target="/ppt/media/image93.bin" Id="rId212" /><Relationship Type="http://schemas.openxmlformats.org/officeDocument/2006/relationships/image" Target="/ppt/media/image94.bin" Id="rId214" /><Relationship Type="http://schemas.openxmlformats.org/officeDocument/2006/relationships/image" Target="/ppt/media/image95.bin" Id="rId215" /><Relationship Type="http://schemas.openxmlformats.org/officeDocument/2006/relationships/image" Target="/ppt/media/image96.bin" Id="rId217" /><Relationship Type="http://schemas.openxmlformats.org/officeDocument/2006/relationships/image" Target="/ppt/media/image97.bin" Id="rId219" /><Relationship Type="http://schemas.openxmlformats.org/officeDocument/2006/relationships/image" Target="/ppt/media/image98.bin" Id="rId220" /><Relationship Type="http://schemas.openxmlformats.org/officeDocument/2006/relationships/image" Target="/ppt/media/image99.bin" Id="rId222" /><Relationship Type="http://schemas.openxmlformats.org/officeDocument/2006/relationships/image" Target="/ppt/media/image100.bin" Id="rId224" /><Relationship Type="http://schemas.openxmlformats.org/officeDocument/2006/relationships/image" Target="/ppt/media/image101.bin" Id="rId225" /><Relationship Type="http://schemas.openxmlformats.org/officeDocument/2006/relationships/image" Target="/ppt/media/image102.bin" Id="rId227" /><Relationship Type="http://schemas.openxmlformats.org/officeDocument/2006/relationships/image" Target="/ppt/media/image103.bin" Id="rId229" /><Relationship Type="http://schemas.openxmlformats.org/officeDocument/2006/relationships/image" Target="/ppt/media/image104.bin" Id="rId230" /><Relationship Type="http://schemas.openxmlformats.org/officeDocument/2006/relationships/image" Target="/ppt/media/image105.bin" Id="rId232" /><Relationship Type="http://schemas.openxmlformats.org/officeDocument/2006/relationships/image" Target="/ppt/media/image106.bin" Id="rId234" /><Relationship Type="http://schemas.openxmlformats.org/officeDocument/2006/relationships/image" Target="/ppt/media/image107.bin" Id="rId235" /><Relationship Type="http://schemas.openxmlformats.org/officeDocument/2006/relationships/image" Target="/ppt/media/image108.bin" Id="rId237" /><Relationship Type="http://schemas.openxmlformats.org/officeDocument/2006/relationships/image" Target="/ppt/media/image109.bin" Id="rId239" /><Relationship Type="http://schemas.openxmlformats.org/officeDocument/2006/relationships/image" Target="/ppt/media/image110.bin" Id="rId241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Id243" /><Relationship Type="http://schemas.openxmlformats.org/officeDocument/2006/relationships/image" Target="/ppt/media/image111.bin" Id="rId245" /><Relationship Type="http://schemas.openxmlformats.org/officeDocument/2006/relationships/image" Target="/ppt/media/image112.bin" Id="rId247" /><Relationship Type="http://schemas.openxmlformats.org/officeDocument/2006/relationships/image" Target="/ppt/media/image113.bin" Id="rId249" /><Relationship Type="http://schemas.openxmlformats.org/officeDocument/2006/relationships/image" Target="/ppt/media/image114.bin" Id="rId251" /><Relationship Type="http://schemas.openxmlformats.org/officeDocument/2006/relationships/image" Target="/ppt/media/image115.bin" Id="rId253" /><Relationship Type="http://schemas.openxmlformats.org/officeDocument/2006/relationships/image" Target="/ppt/media/image116.bin" Id="rId255" /><Relationship Type="http://schemas.openxmlformats.org/officeDocument/2006/relationships/image" Target="/ppt/media/image117.bin" Id="rId257" /><Relationship Type="http://schemas.openxmlformats.org/officeDocument/2006/relationships/image" Target="/ppt/media/image118.bin" Id="rId259" /><Relationship Type="http://schemas.openxmlformats.org/officeDocument/2006/relationships/image" Target="/ppt/media/image119.bin" Id="rId261" /><Relationship Type="http://schemas.openxmlformats.org/officeDocument/2006/relationships/image" Target="/ppt/media/image120.bin" Id="rId263" /><Relationship Type="http://schemas.openxmlformats.org/officeDocument/2006/relationships/image" Target="/ppt/media/image121.bin" Id="rId265" /><Relationship Type="http://schemas.openxmlformats.org/officeDocument/2006/relationships/image" Target="/ppt/media/image122.bin" Id="rId267" /></Relationships>
</file>

<file path=ppt/slides/slide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03" name="coverimag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6">
            <a:alphaModFix amt="100000"/>
          </a:blip>
          <a:srcRect l="0" t="0" r="0" b="0"/>
          <a:stretch/>
        </p:blipFill>
        <p:spPr>
          <a:xfrm>
            <a:off x="9582893" y="762000"/>
            <a:ext cx="8705106" cy="8763000"/>
          </a:xfrm>
          <a:prstGeom prst="rect">
            <a:avLst/>
          </a:prstGeom>
        </p:spPr>
      </p:pic>
      <p:pic>
        <p:nvPicPr>
          <p:cNvPr id="30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alphaModFix amt="100000"/>
          </a:blip>
          <a:stretch/>
        </p:blipFill>
        <p:spPr>
          <a:xfrm>
            <a:off x="9582150" y="762000"/>
            <a:ext cx="2619375" cy="8763000"/>
          </a:xfrm>
          <a:prstGeom prst="rect">
            <a:avLst/>
          </a:prstGeom>
        </p:spPr>
      </p:pic>
      <p:sp>
        <p:nvSpPr>
          <p:cNvPr id="305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62000"/>
            <a:ext cx="8091488" cy="26765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6858"/>
              </a:lnSpc>
            </a:pPr>
            <a:r>
              <a:rPr lang="en-US" sz="5400" spc="-54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Innovative Workflow Management Tool for CA Firms</a:t>
            </a:r>
          </a:p>
        </p:txBody>
      </p:sp>
      <p:sp>
        <p:nvSpPr>
          <p:cNvPr id="306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3541681"/>
            <a:ext cx="8091488" cy="752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919"/>
              </a:lnSpc>
            </a:pPr>
            <a:r>
              <a:rPr lang="en-US" sz="21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A comprehensive solution to enhance workflow efficiency in Chartered Accountancy practices</a:t>
            </a:r>
          </a:p>
        </p:txBody>
      </p:sp>
      <p:pic>
        <p:nvPicPr>
          <p:cNvPr id="30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alphaModFix amt="100000"/>
          </a:blip>
          <a:stretch/>
        </p:blipFill>
        <p:spPr>
          <a:xfrm>
            <a:off x="14182430" y="0"/>
            <a:ext cx="4105572" cy="2630835"/>
          </a:xfrm>
          <a:prstGeom prst="rect">
            <a:avLst/>
          </a:prstGeom>
        </p:spPr>
      </p:pic>
      <p:pic>
        <p:nvPicPr>
          <p:cNvPr id="30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alphaModFix amt="100000"/>
          </a:blip>
          <a:stretch/>
        </p:blipFill>
        <p:spPr>
          <a:xfrm>
            <a:off x="15747654" y="0"/>
            <a:ext cx="2540347" cy="3916859"/>
          </a:xfrm>
          <a:prstGeom prst="rect">
            <a:avLst/>
          </a:prstGeom>
        </p:spPr>
      </p:pic>
      <p:pic>
        <p:nvPicPr>
          <p:cNvPr id="30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alphaModFix amt="100000"/>
          </a:blip>
          <a:stretch/>
        </p:blipFill>
        <p:spPr>
          <a:xfrm>
            <a:off x="11484921" y="5239197"/>
            <a:ext cx="4124325" cy="5047803"/>
          </a:xfrm>
          <a:prstGeom prst="rect">
            <a:avLst/>
          </a:prstGeom>
        </p:spPr>
      </p:pic>
      <p:sp>
        <p:nvSpPr>
          <p:cNvPr id="310" name="-43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7630192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Presented by:</a:t>
            </a:r>
          </a:p>
        </p:txBody>
      </p:sp>
      <p:sp>
        <p:nvSpPr>
          <p:cNvPr id="311" name="-449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7995952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Group 9:</a:t>
            </a:r>
          </a:p>
        </p:txBody>
      </p:sp>
      <p:sp>
        <p:nvSpPr>
          <p:cNvPr id="312" name="-43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8361616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Vijay Gupta</a:t>
            </a:r>
          </a:p>
        </p:txBody>
      </p:sp>
      <p:sp>
        <p:nvSpPr>
          <p:cNvPr id="313" name="-439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8727376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Tarun Manchanda</a:t>
            </a:r>
          </a:p>
        </p:txBody>
      </p:sp>
      <p:sp>
        <p:nvSpPr>
          <p:cNvPr id="314" name="-487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9093136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Sulabh Gupta</a:t>
            </a:r>
          </a:p>
        </p:txBody>
      </p:sp>
      <p:sp>
        <p:nvSpPr>
          <p:cNvPr id="315" name="-41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558356" y="9458801"/>
            <a:ext cx="12053888" cy="3714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880"/>
              </a:lnSpc>
            </a:pPr>
            <a:r>
              <a:rPr lang="en-US" sz="2400" spc="52" dirty="0">
                <a:solidFill>
                  <a:srgbClr val="FFFFFF">
                    <a:alpha val="100000"/>
                  </a:srgbClr>
                </a:solidFill>
                <a:latin typeface="Space Grotesk" panose="00000700000000000000" pitchFamily="2" charset="0"/>
              </a:rPr>
              <a:t>Vijay Kumar Gupta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/>
      <p:bldP spid="304" grpId="0"/>
      <p:bldP spid="305" grpId="0"/>
      <p:bldP spid="306" grpId="0"/>
      <p:bldP spid="307" grpId="0"/>
      <p:bldP spid="307" grpId="0"/>
      <p:bldP spid="308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</p:bldLst>
  </p:timing>
</p:sld>
</file>

<file path=ppt/slides/slide10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71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54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73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54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75">
            <a:alphaModFix amt="100000"/>
          </a:blip>
          <a:stretch/>
        </p:blipFill>
        <p:spPr>
          <a:xfrm>
            <a:off x="8443912" y="0"/>
            <a:ext cx="28575" cy="10287000"/>
          </a:xfrm>
          <a:prstGeom prst="rect">
            <a:avLst/>
          </a:prstGeom>
        </p:spPr>
      </p:pic>
      <p:pic>
        <p:nvPicPr>
          <p:cNvPr id="54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77">
            <a:alphaModFix amt="100000"/>
          </a:blip>
          <a:stretch/>
        </p:blipFill>
        <p:spPr>
          <a:xfrm>
            <a:off x="8362950" y="2857500"/>
            <a:ext cx="193625" cy="219075"/>
          </a:xfrm>
          <a:prstGeom prst="rect">
            <a:avLst/>
          </a:prstGeom>
        </p:spPr>
      </p:pic>
      <p:pic>
        <p:nvPicPr>
          <p:cNvPr id="548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79">
            <a:alphaModFix amt="100000"/>
          </a:blip>
          <a:stretch/>
        </p:blipFill>
        <p:spPr>
          <a:xfrm>
            <a:off x="8388382" y="2938462"/>
            <a:ext cx="476250" cy="28575"/>
          </a:xfrm>
          <a:prstGeom prst="rect">
            <a:avLst/>
          </a:prstGeom>
        </p:spPr>
      </p:pic>
      <p:pic>
        <p:nvPicPr>
          <p:cNvPr id="54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1">
            <a:alphaModFix amt="100000"/>
          </a:blip>
          <a:stretch/>
        </p:blipFill>
        <p:spPr>
          <a:xfrm>
            <a:off x="8362950" y="7239000"/>
            <a:ext cx="193625" cy="219075"/>
          </a:xfrm>
          <a:prstGeom prst="rect">
            <a:avLst/>
          </a:prstGeom>
        </p:spPr>
      </p:pic>
      <p:pic>
        <p:nvPicPr>
          <p:cNvPr id="550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3">
            <a:alphaModFix amt="100000"/>
          </a:blip>
          <a:stretch/>
        </p:blipFill>
        <p:spPr>
          <a:xfrm>
            <a:off x="8388382" y="7319962"/>
            <a:ext cx="476250" cy="28575"/>
          </a:xfrm>
          <a:prstGeom prst="rect">
            <a:avLst/>
          </a:prstGeom>
        </p:spPr>
      </p:pic>
      <p:pic>
        <p:nvPicPr>
          <p:cNvPr id="55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5">
            <a:alphaModFix amt="100000"/>
          </a:blip>
          <a:stretch/>
        </p:blipFill>
        <p:spPr>
          <a:xfrm>
            <a:off x="8286750" y="2781300"/>
            <a:ext cx="342900" cy="342900"/>
          </a:xfrm>
          <a:prstGeom prst="rect">
            <a:avLst/>
          </a:prstGeom>
        </p:spPr>
      </p:pic>
      <p:sp>
        <p:nvSpPr>
          <p:cNvPr id="552" name="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7427" y="2837021"/>
            <a:ext cx="214312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03</a:t>
            </a:r>
          </a:p>
        </p:txBody>
      </p:sp>
      <p:sp>
        <p:nvSpPr>
          <p:cNvPr id="553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421255"/>
            <a:ext cx="845343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Analyze key financial performance metrics instantly</a:t>
            </a:r>
          </a:p>
        </p:txBody>
      </p:sp>
      <p:sp>
        <p:nvSpPr>
          <p:cNvPr id="554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821305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Access up-to-date financial data including revenue, expenses, and profitability to support strategic financial decisions.</a:t>
            </a:r>
          </a:p>
        </p:txBody>
      </p:sp>
      <p:pic>
        <p:nvPicPr>
          <p:cNvPr id="55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7">
            <a:alphaModFix amt="100000"/>
          </a:blip>
          <a:stretch/>
        </p:blipFill>
        <p:spPr>
          <a:xfrm>
            <a:off x="8286750" y="7162800"/>
            <a:ext cx="342900" cy="342900"/>
          </a:xfrm>
          <a:prstGeom prst="rect">
            <a:avLst/>
          </a:prstGeom>
        </p:spPr>
      </p:pic>
      <p:sp>
        <p:nvSpPr>
          <p:cNvPr id="556" name="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2664" y="7218521"/>
            <a:ext cx="223838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04</a:t>
            </a:r>
          </a:p>
        </p:txBody>
      </p:sp>
      <p:sp>
        <p:nvSpPr>
          <p:cNvPr id="557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6802755"/>
            <a:ext cx="845343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Identify resource utilization and bottlenecks quickly</a:t>
            </a:r>
          </a:p>
        </p:txBody>
      </p:sp>
      <p:sp>
        <p:nvSpPr>
          <p:cNvPr id="558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7202805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Spot inefficiencies and optimize resource allocation by tracking usage patterns and identifying workflow constraints in real time.</a:t>
            </a:r>
          </a:p>
        </p:txBody>
      </p:sp>
      <p:pic>
        <p:nvPicPr>
          <p:cNvPr id="55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9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560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91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56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93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562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202305"/>
            <a:ext cx="4643438" cy="2714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Empower Practice Heads with Real-Time Business Intelligence</a:t>
            </a:r>
          </a:p>
        </p:txBody>
      </p:sp>
      <p:sp>
        <p:nvSpPr>
          <p:cNvPr id="563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019800"/>
            <a:ext cx="4643438" cy="9906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Leverage comprehensive reporting and analytics to drive data-driven decisions and optimize firm performance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" grpId="0"/>
      <p:bldP spid="546" grpId="0"/>
      <p:bldP spid="547" grpId="0"/>
      <p:bldP spid="548" grpId="0"/>
      <p:bldP spid="549" grpId="0"/>
      <p:bldP spid="550" grpId="0"/>
      <p:bldP spid="551" grpId="0"/>
      <p:bldP spid="552" grpId="0"/>
      <p:bldP spid="553" grpId="0"/>
      <p:bldP spid="554" grpId="0"/>
      <p:bldP spid="555" grpId="0"/>
      <p:bldP spid="556" grpId="0"/>
      <p:bldP spid="557" grpId="0"/>
      <p:bldP spid="558" grpId="0"/>
      <p:bldP spid="559" grpId="0"/>
      <p:bldP spid="560" grpId="0"/>
      <p:bldP spid="561" grpId="0"/>
      <p:bldP spid="561" grpId="0"/>
      <p:bldP spid="562" grpId="0"/>
      <p:bldP spid="563" grpId="0"/>
    </p:bldLst>
  </p:timing>
</p:sld>
</file>

<file path=ppt/slides/slide1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97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56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99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56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1">
            <a:alphaModFix amt="100000"/>
          </a:blip>
          <a:stretch/>
        </p:blipFill>
        <p:spPr>
          <a:xfrm>
            <a:off x="8443912" y="0"/>
            <a:ext cx="28575" cy="7334250"/>
          </a:xfrm>
          <a:prstGeom prst="rect">
            <a:avLst/>
          </a:prstGeom>
        </p:spPr>
      </p:pic>
      <p:pic>
        <p:nvPicPr>
          <p:cNvPr id="56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3">
            <a:alphaModFix amt="100000"/>
          </a:blip>
          <a:stretch/>
        </p:blipFill>
        <p:spPr>
          <a:xfrm>
            <a:off x="8362950" y="2857500"/>
            <a:ext cx="193625" cy="219075"/>
          </a:xfrm>
          <a:prstGeom prst="rect">
            <a:avLst/>
          </a:prstGeom>
        </p:spPr>
      </p:pic>
      <p:pic>
        <p:nvPicPr>
          <p:cNvPr id="570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5">
            <a:alphaModFix amt="100000"/>
          </a:blip>
          <a:stretch/>
        </p:blipFill>
        <p:spPr>
          <a:xfrm>
            <a:off x="8388382" y="2938462"/>
            <a:ext cx="476250" cy="28575"/>
          </a:xfrm>
          <a:prstGeom prst="rect">
            <a:avLst/>
          </a:prstGeom>
        </p:spPr>
      </p:pic>
      <p:pic>
        <p:nvPicPr>
          <p:cNvPr id="57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7">
            <a:alphaModFix amt="100000"/>
          </a:blip>
          <a:stretch/>
        </p:blipFill>
        <p:spPr>
          <a:xfrm>
            <a:off x="8362950" y="7239000"/>
            <a:ext cx="193625" cy="219075"/>
          </a:xfrm>
          <a:prstGeom prst="rect">
            <a:avLst/>
          </a:prstGeom>
        </p:spPr>
      </p:pic>
      <p:pic>
        <p:nvPicPr>
          <p:cNvPr id="572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9">
            <a:alphaModFix amt="100000"/>
          </a:blip>
          <a:stretch/>
        </p:blipFill>
        <p:spPr>
          <a:xfrm>
            <a:off x="8388382" y="7319962"/>
            <a:ext cx="476250" cy="28575"/>
          </a:xfrm>
          <a:prstGeom prst="rect">
            <a:avLst/>
          </a:prstGeom>
        </p:spPr>
      </p:pic>
      <p:pic>
        <p:nvPicPr>
          <p:cNvPr id="57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11">
            <a:alphaModFix amt="100000"/>
          </a:blip>
          <a:stretch/>
        </p:blipFill>
        <p:spPr>
          <a:xfrm>
            <a:off x="8286750" y="2781300"/>
            <a:ext cx="342900" cy="342900"/>
          </a:xfrm>
          <a:prstGeom prst="rect">
            <a:avLst/>
          </a:prstGeom>
        </p:spPr>
      </p:pic>
      <p:sp>
        <p:nvSpPr>
          <p:cNvPr id="574" name="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3902" y="2837021"/>
            <a:ext cx="223838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05</a:t>
            </a:r>
          </a:p>
        </p:txBody>
      </p:sp>
      <p:sp>
        <p:nvSpPr>
          <p:cNvPr id="575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221230"/>
            <a:ext cx="84534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Enable data-driven decision-making for operational excellence</a:t>
            </a:r>
          </a:p>
        </p:txBody>
      </p:sp>
      <p:sp>
        <p:nvSpPr>
          <p:cNvPr id="576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3021330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Empower Practice Heads to make informed decisions that enhance firm operations, improve outcomes, and align with strategic goals.</a:t>
            </a:r>
          </a:p>
        </p:txBody>
      </p:sp>
      <p:pic>
        <p:nvPicPr>
          <p:cNvPr id="57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13">
            <a:alphaModFix amt="100000"/>
          </a:blip>
          <a:stretch/>
        </p:blipFill>
        <p:spPr>
          <a:xfrm>
            <a:off x="8286750" y="7162800"/>
            <a:ext cx="342900" cy="342900"/>
          </a:xfrm>
          <a:prstGeom prst="rect">
            <a:avLst/>
          </a:prstGeom>
        </p:spPr>
      </p:pic>
      <p:sp>
        <p:nvSpPr>
          <p:cNvPr id="578" name="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4284" y="7218521"/>
            <a:ext cx="223838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06</a:t>
            </a:r>
          </a:p>
        </p:txBody>
      </p:sp>
      <p:sp>
        <p:nvSpPr>
          <p:cNvPr id="579" name="Primary Heading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6602730"/>
            <a:ext cx="84534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Support KPI tracking aligned with strategic and compliance goals</a:t>
            </a:r>
          </a:p>
        </p:txBody>
      </p:sp>
      <p:sp>
        <p:nvSpPr>
          <p:cNvPr id="580" name="Description of a primary heading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7402830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Integrate KPI monitoring that reflects firm objectives and regulatory requirements to ensure sustained performance and compliance.</a:t>
            </a:r>
          </a:p>
        </p:txBody>
      </p:sp>
      <p:pic>
        <p:nvPicPr>
          <p:cNvPr id="58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15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582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17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58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19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584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202305"/>
            <a:ext cx="4643438" cy="2714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Empower Practice Heads with Real-Time Business Intelligence</a:t>
            </a:r>
          </a:p>
        </p:txBody>
      </p:sp>
      <p:sp>
        <p:nvSpPr>
          <p:cNvPr id="585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019800"/>
            <a:ext cx="4643438" cy="9906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Leverage comprehensive reporting and analytics to drive data-driven decisions and optimize firm performance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7" grpId="0"/>
      <p:bldP spid="568" grpId="0"/>
      <p:bldP spid="569" grpId="0"/>
      <p:bldP spid="570" grpId="0"/>
      <p:bldP spid="571" grpId="0"/>
      <p:bldP spid="572" grpId="0"/>
      <p:bldP spid="573" grpId="0"/>
      <p:bldP spid="574" grpId="0"/>
      <p:bldP spid="575" grpId="0"/>
      <p:bldP spid="576" grpId="0"/>
      <p:bldP spid="577" grpId="0"/>
      <p:bldP spid="578" grpId="0"/>
      <p:bldP spid="579" grpId="0"/>
      <p:bldP spid="580" grpId="0"/>
      <p:bldP spid="581" grpId="0"/>
      <p:bldP spid="582" grpId="0"/>
      <p:bldP spid="583" grpId="0"/>
      <p:bldP spid="583" grpId="0"/>
      <p:bldP spid="584" grpId="0"/>
      <p:bldP spid="585" grpId="0"/>
    </p:bldLst>
  </p:timing>
</p:sld>
</file>

<file path=ppt/slides/slide1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23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58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25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59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27">
            <a:alphaModFix amt="100000"/>
          </a:blip>
          <a:stretch/>
        </p:blipFill>
        <p:spPr>
          <a:xfrm>
            <a:off x="8443912" y="0"/>
            <a:ext cx="28575" cy="6381750"/>
          </a:xfrm>
          <a:prstGeom prst="rect">
            <a:avLst/>
          </a:prstGeom>
        </p:spPr>
      </p:pic>
      <p:pic>
        <p:nvPicPr>
          <p:cNvPr id="59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29">
            <a:alphaModFix amt="100000"/>
          </a:blip>
          <a:stretch/>
        </p:blipFill>
        <p:spPr>
          <a:xfrm>
            <a:off x="8362950" y="1905000"/>
            <a:ext cx="193625" cy="219075"/>
          </a:xfrm>
          <a:prstGeom prst="rect">
            <a:avLst/>
          </a:prstGeom>
        </p:spPr>
      </p:pic>
      <p:pic>
        <p:nvPicPr>
          <p:cNvPr id="592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31">
            <a:alphaModFix amt="100000"/>
          </a:blip>
          <a:stretch/>
        </p:blipFill>
        <p:spPr>
          <a:xfrm>
            <a:off x="8388382" y="1985962"/>
            <a:ext cx="476250" cy="28575"/>
          </a:xfrm>
          <a:prstGeom prst="rect">
            <a:avLst/>
          </a:prstGeom>
        </p:spPr>
      </p:pic>
      <p:pic>
        <p:nvPicPr>
          <p:cNvPr id="59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33">
            <a:alphaModFix amt="100000"/>
          </a:blip>
          <a:stretch/>
        </p:blipFill>
        <p:spPr>
          <a:xfrm>
            <a:off x="8362950" y="6286500"/>
            <a:ext cx="193625" cy="219075"/>
          </a:xfrm>
          <a:prstGeom prst="rect">
            <a:avLst/>
          </a:prstGeom>
        </p:spPr>
      </p:pic>
      <p:pic>
        <p:nvPicPr>
          <p:cNvPr id="594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35">
            <a:alphaModFix amt="100000"/>
          </a:blip>
          <a:stretch/>
        </p:blipFill>
        <p:spPr>
          <a:xfrm>
            <a:off x="8388382" y="6367462"/>
            <a:ext cx="476250" cy="28575"/>
          </a:xfrm>
          <a:prstGeom prst="rect">
            <a:avLst/>
          </a:prstGeom>
        </p:spPr>
      </p:pic>
      <p:pic>
        <p:nvPicPr>
          <p:cNvPr id="59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37">
            <a:alphaModFix amt="100000"/>
          </a:blip>
          <a:stretch/>
        </p:blipFill>
        <p:spPr>
          <a:xfrm>
            <a:off x="8286750" y="1828800"/>
            <a:ext cx="342900" cy="342900"/>
          </a:xfrm>
          <a:prstGeom prst="rect">
            <a:avLst/>
          </a:prstGeom>
        </p:spPr>
      </p:pic>
      <p:sp>
        <p:nvSpPr>
          <p:cNvPr id="596" name="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3902" y="1884521"/>
            <a:ext cx="223838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05</a:t>
            </a:r>
          </a:p>
        </p:txBody>
      </p:sp>
      <p:sp>
        <p:nvSpPr>
          <p:cNvPr id="597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1268730"/>
            <a:ext cx="84534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Enable data-driven decision-making for operational excellence</a:t>
            </a:r>
          </a:p>
        </p:txBody>
      </p:sp>
      <p:sp>
        <p:nvSpPr>
          <p:cNvPr id="598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068830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Empower Practice Heads to make informed decisions that enhance firm operations, improve outcomes, and align with strategic goals.</a:t>
            </a:r>
          </a:p>
        </p:txBody>
      </p:sp>
      <p:pic>
        <p:nvPicPr>
          <p:cNvPr id="59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39">
            <a:alphaModFix amt="100000"/>
          </a:blip>
          <a:stretch/>
        </p:blipFill>
        <p:spPr>
          <a:xfrm>
            <a:off x="8286750" y="6210300"/>
            <a:ext cx="342900" cy="342900"/>
          </a:xfrm>
          <a:prstGeom prst="rect">
            <a:avLst/>
          </a:prstGeom>
        </p:spPr>
      </p:pic>
      <p:sp>
        <p:nvSpPr>
          <p:cNvPr id="600" name="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4284" y="6266021"/>
            <a:ext cx="223838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06</a:t>
            </a:r>
          </a:p>
        </p:txBody>
      </p:sp>
      <p:sp>
        <p:nvSpPr>
          <p:cNvPr id="601" name="Primary Heading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5650230"/>
            <a:ext cx="84534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Support KPI tracking aligned with strategic and compliance goals</a:t>
            </a:r>
          </a:p>
        </p:txBody>
      </p:sp>
      <p:sp>
        <p:nvSpPr>
          <p:cNvPr id="602" name="Description of a primary heading-5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6450330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Integrate KPI monitoring that reflects firm objectives and regulatory requirements to ensure sustained performance and compliance.</a:t>
            </a:r>
          </a:p>
        </p:txBody>
      </p:sp>
      <p:pic>
        <p:nvPicPr>
          <p:cNvPr id="60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41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604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43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60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45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606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202305"/>
            <a:ext cx="4643438" cy="2714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Empower Practice Heads with Real-Time Business Intelligence</a:t>
            </a:r>
          </a:p>
        </p:txBody>
      </p:sp>
      <p:sp>
        <p:nvSpPr>
          <p:cNvPr id="607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019800"/>
            <a:ext cx="4643438" cy="9906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Leverage comprehensive reporting and analytics to drive data-driven decisions and optimize firm performance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0"/>
      <p:bldP spid="590" grpId="0"/>
      <p:bldP spid="591" grpId="0"/>
      <p:bldP spid="592" grpId="0"/>
      <p:bldP spid="593" grpId="0"/>
      <p:bldP spid="594" grpId="0"/>
      <p:bldP spid="595" grpId="0"/>
      <p:bldP spid="596" grpId="0"/>
      <p:bldP spid="597" grpId="0"/>
      <p:bldP spid="598" grpId="0"/>
      <p:bldP spid="599" grpId="0"/>
      <p:bldP spid="600" grpId="0"/>
      <p:bldP spid="601" grpId="0"/>
      <p:bldP spid="602" grpId="0"/>
      <p:bldP spid="603" grpId="0"/>
      <p:bldP spid="604" grpId="0"/>
      <p:bldP spid="605" grpId="0"/>
      <p:bldP spid="605" grpId="0"/>
      <p:bldP spid="606" grpId="0"/>
      <p:bldP spid="607" grpId="0"/>
    </p:bldLst>
  </p:timing>
</p:sld>
</file>

<file path=ppt/slides/slide1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49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611" name="coverimag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51">
            <a:alphaModFix amt="100000"/>
          </a:blip>
          <a:stretch/>
        </p:blipFill>
        <p:spPr>
          <a:xfrm>
            <a:off x="762000" y="762000"/>
            <a:ext cx="16764000" cy="5695950"/>
          </a:xfrm>
          <a:prstGeom prst="rect">
            <a:avLst/>
          </a:prstGeom>
        </p:spPr>
      </p:pic>
      <p:sp>
        <p:nvSpPr>
          <p:cNvPr id="612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219283"/>
            <a:ext cx="16797338" cy="18288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6858"/>
              </a:lnSpc>
            </a:pPr>
            <a:r>
              <a:rPr lang="en-US" sz="5400" spc="-54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Join Us to Validate, Enhance, and Deploy Our Innovative CA Workflow Tool</a:t>
            </a:r>
          </a:p>
        </p:txBody>
      </p:sp>
      <p:sp>
        <p:nvSpPr>
          <p:cNvPr id="613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9154287"/>
            <a:ext cx="16797338" cy="3810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919"/>
              </a:lnSpc>
            </a:pPr>
            <a:r>
              <a:rPr lang="en-US" sz="21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Empowering CA firms with an integrated, scalable workflow management platform aligned with market and academic needs</a:t>
            </a:r>
          </a:p>
        </p:txBody>
      </p:sp>
      <p:pic>
        <p:nvPicPr>
          <p:cNvPr id="61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53">
            <a:alphaModFix amt="100000"/>
          </a:blip>
          <a:stretch/>
        </p:blipFill>
        <p:spPr>
          <a:xfrm>
            <a:off x="0" y="0"/>
            <a:ext cx="3352800" cy="1209675"/>
          </a:xfrm>
          <a:prstGeom prst="rect">
            <a:avLst/>
          </a:prstGeom>
        </p:spPr>
      </p:pic>
      <p:pic>
        <p:nvPicPr>
          <p:cNvPr id="61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55">
            <a:alphaModFix amt="100000"/>
          </a:blip>
          <a:stretch/>
        </p:blipFill>
        <p:spPr>
          <a:xfrm>
            <a:off x="0" y="0"/>
            <a:ext cx="1952625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1" grpId="0"/>
      <p:bldP spid="612" grpId="0"/>
      <p:bldP spid="613" grpId="0"/>
      <p:bldP spid="614" grpId="0"/>
      <p:bldP spid="614" grpId="0"/>
      <p:bldP spid="615" grpId="0"/>
      <p:bldP spid="615" grpId="0"/>
    </p:bldLst>
  </p:timing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1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32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2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321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34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322" name="imageNode0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6">
            <a:alphaModFix amt="100000"/>
          </a:blip>
          <a:stretch/>
        </p:blipFill>
        <p:spPr>
          <a:xfrm>
            <a:off x="7810500" y="2146935"/>
            <a:ext cx="1466850" cy="1466850"/>
          </a:xfrm>
          <a:prstGeom prst="rect">
            <a:avLst/>
          </a:prstGeom>
        </p:spPr>
      </p:pic>
      <p:sp>
        <p:nvSpPr>
          <p:cNvPr id="323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540145" y="1080040"/>
            <a:ext cx="28908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Identify challenges in CA task and client management</a:t>
            </a:r>
          </a:p>
        </p:txBody>
      </p:sp>
      <p:sp>
        <p:nvSpPr>
          <p:cNvPr id="324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540145" y="2356390"/>
            <a:ext cx="2890838" cy="2333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CAs face difficulties managing tasks, client allocation, invoicing, and reporting across multiple practice areas, causing inefficiencies and complexity.</a:t>
            </a:r>
          </a:p>
        </p:txBody>
      </p:sp>
      <p:pic>
        <p:nvPicPr>
          <p:cNvPr id="325" name="imageNode1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8">
            <a:alphaModFix amt="100000"/>
          </a:blip>
          <a:stretch/>
        </p:blipFill>
        <p:spPr>
          <a:xfrm>
            <a:off x="12934950" y="2146935"/>
            <a:ext cx="1466850" cy="1466850"/>
          </a:xfrm>
          <a:prstGeom prst="rect">
            <a:avLst/>
          </a:prstGeom>
        </p:spPr>
      </p:pic>
      <p:sp>
        <p:nvSpPr>
          <p:cNvPr id="326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664595" y="1080040"/>
            <a:ext cx="28908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Implement a web-based system tailored for CA firms</a:t>
            </a:r>
          </a:p>
        </p:txBody>
      </p:sp>
      <p:sp>
        <p:nvSpPr>
          <p:cNvPr id="327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664595" y="2356390"/>
            <a:ext cx="2890838" cy="2333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The solution streamlines client onboarding, practice management, financial task assignment, HR resource planning, and reporting &amp; analytics to improve firm workflows.</a:t>
            </a:r>
          </a:p>
        </p:txBody>
      </p:sp>
      <p:pic>
        <p:nvPicPr>
          <p:cNvPr id="328" name="imageNode2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0">
            <a:alphaModFix amt="100000"/>
          </a:blip>
          <a:stretch/>
        </p:blipFill>
        <p:spPr>
          <a:xfrm>
            <a:off x="7810500" y="6477095"/>
            <a:ext cx="1466850" cy="1466850"/>
          </a:xfrm>
          <a:prstGeom prst="rect">
            <a:avLst/>
          </a:prstGeom>
        </p:spPr>
      </p:pic>
      <p:sp>
        <p:nvSpPr>
          <p:cNvPr id="329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540145" y="5575935"/>
            <a:ext cx="28908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Enhance operational efficiency and task tracking</a:t>
            </a:r>
          </a:p>
        </p:txBody>
      </p:sp>
      <p:sp>
        <p:nvSpPr>
          <p:cNvPr id="330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540145" y="6852285"/>
            <a:ext cx="2890838" cy="20002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The tool aims to improve task tracking and empower practice heads with actionable business intelligence for better workflow oversight.</a:t>
            </a:r>
          </a:p>
        </p:txBody>
      </p:sp>
      <p:pic>
        <p:nvPicPr>
          <p:cNvPr id="331" name="imageNode3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2">
            <a:alphaModFix amt="100000"/>
          </a:blip>
          <a:stretch/>
        </p:blipFill>
        <p:spPr>
          <a:xfrm>
            <a:off x="12934950" y="6477095"/>
            <a:ext cx="1466850" cy="1466850"/>
          </a:xfrm>
          <a:prstGeom prst="rect">
            <a:avLst/>
          </a:prstGeom>
        </p:spPr>
      </p:pic>
      <p:sp>
        <p:nvSpPr>
          <p:cNvPr id="332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664595" y="5210175"/>
            <a:ext cx="2890838" cy="16097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Enable better decision-making and scalable management</a:t>
            </a:r>
          </a:p>
        </p:txBody>
      </p:sp>
      <p:sp>
        <p:nvSpPr>
          <p:cNvPr id="333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664595" y="6886575"/>
            <a:ext cx="2890838" cy="2333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By providing comprehensive reporting and analytics, the system facilitates informed decision-making and supports scalable management for CA firms.</a:t>
            </a:r>
          </a:p>
        </p:txBody>
      </p:sp>
      <p:pic>
        <p:nvPicPr>
          <p:cNvPr id="33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44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335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048000"/>
            <a:ext cx="4643438" cy="33813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Executive Summary: Addressing CA Workflow Challenges</a:t>
            </a:r>
          </a:p>
        </p:txBody>
      </p:sp>
      <p:sp>
        <p:nvSpPr>
          <p:cNvPr id="336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515100"/>
            <a:ext cx="4643438" cy="6667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Streamlining CA firm operations with a tailored web-based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0"/>
      <p:bldP spid="320" grpId="0"/>
      <p:bldP spid="321" grpId="0"/>
      <p:bldP spid="322" grpId="0"/>
      <p:bldP spid="323" grpId="0"/>
      <p:bldP spid="324" grpId="0"/>
      <p:bldP spid="325" grpId="0"/>
      <p:bldP spid="326" grpId="0"/>
      <p:bldP spid="327" grpId="0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4" grpId="0"/>
      <p:bldP spid="335" grpId="0"/>
      <p:bldP spid="336" grpId="0"/>
    </p:bldLst>
  </p:timing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48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4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50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34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52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342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54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343" name="imageNode0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6">
            <a:alphaModFix amt="100000"/>
          </a:blip>
          <a:stretch/>
        </p:blipFill>
        <p:spPr>
          <a:xfrm>
            <a:off x="7810500" y="1428750"/>
            <a:ext cx="971550" cy="971550"/>
          </a:xfrm>
          <a:prstGeom prst="rect">
            <a:avLst/>
          </a:prstGeom>
        </p:spPr>
      </p:pic>
      <p:sp>
        <p:nvSpPr>
          <p:cNvPr id="344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810500" y="2670810"/>
            <a:ext cx="462438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          Manage multiple complex tasks efficiently</a:t>
            </a:r>
          </a:p>
        </p:txBody>
      </p:sp>
      <p:pic>
        <p:nvPicPr>
          <p:cNvPr id="34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58">
            <a:alphaModFix amt="100000"/>
          </a:blip>
          <a:stretch/>
        </p:blipFill>
        <p:spPr>
          <a:xfrm>
            <a:off x="7810500" y="2670810"/>
            <a:ext cx="400050" cy="400050"/>
          </a:xfrm>
          <a:prstGeom prst="rect">
            <a:avLst/>
          </a:prstGeom>
        </p:spPr>
      </p:pic>
      <p:sp>
        <p:nvSpPr>
          <p:cNvPr id="346" name="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922419" y="2790349"/>
            <a:ext cx="204788" cy="190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/>
            <a:r>
              <a:rPr lang="en-US" sz="1418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01</a:t>
            </a:r>
          </a:p>
        </p:txBody>
      </p:sp>
      <p:sp>
        <p:nvSpPr>
          <p:cNvPr id="347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810500" y="3547110"/>
            <a:ext cx="462438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Chartered Accountants struggle with handling various demanding tasks simultaneously, affecting overall workflow and productivity.</a:t>
            </a:r>
          </a:p>
        </p:txBody>
      </p:sp>
      <p:pic>
        <p:nvPicPr>
          <p:cNvPr id="348" name="imageNode1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0">
            <a:alphaModFix amt="100000"/>
          </a:blip>
          <a:stretch/>
        </p:blipFill>
        <p:spPr>
          <a:xfrm>
            <a:off x="12934950" y="1428750"/>
            <a:ext cx="971550" cy="971550"/>
          </a:xfrm>
          <a:prstGeom prst="rect">
            <a:avLst/>
          </a:prstGeom>
        </p:spPr>
      </p:pic>
      <p:sp>
        <p:nvSpPr>
          <p:cNvPr id="349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2934950" y="2670810"/>
            <a:ext cx="462438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          Allocate tasks and resources optimally</a:t>
            </a:r>
          </a:p>
        </p:txBody>
      </p:sp>
      <p:pic>
        <p:nvPicPr>
          <p:cNvPr id="35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62">
            <a:alphaModFix amt="100000"/>
          </a:blip>
          <a:stretch/>
        </p:blipFill>
        <p:spPr>
          <a:xfrm>
            <a:off x="12934950" y="2670810"/>
            <a:ext cx="400050" cy="400050"/>
          </a:xfrm>
          <a:prstGeom prst="rect">
            <a:avLst/>
          </a:prstGeom>
        </p:spPr>
      </p:pic>
      <p:sp>
        <p:nvSpPr>
          <p:cNvPr id="351" name="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3027819" y="2790349"/>
            <a:ext cx="252412" cy="190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/>
            <a:r>
              <a:rPr lang="en-US" sz="1418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02</a:t>
            </a:r>
          </a:p>
        </p:txBody>
      </p:sp>
      <p:sp>
        <p:nvSpPr>
          <p:cNvPr id="352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2934950" y="3547110"/>
            <a:ext cx="4624388" cy="1000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Ineffective distribution of tasks and resources leads to inefficiencies and bottlenecks in CA practice operations.</a:t>
            </a:r>
          </a:p>
        </p:txBody>
      </p:sp>
      <p:pic>
        <p:nvPicPr>
          <p:cNvPr id="353" name="imageNode2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4">
            <a:alphaModFix amt="100000"/>
          </a:blip>
          <a:stretch/>
        </p:blipFill>
        <p:spPr>
          <a:xfrm>
            <a:off x="7810500" y="5410200"/>
            <a:ext cx="971550" cy="971550"/>
          </a:xfrm>
          <a:prstGeom prst="rect">
            <a:avLst/>
          </a:prstGeom>
        </p:spPr>
      </p:pic>
      <p:sp>
        <p:nvSpPr>
          <p:cNvPr id="354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810500" y="6652260"/>
            <a:ext cx="462438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          Handle invoicing and financial reporting accurately</a:t>
            </a:r>
          </a:p>
        </p:txBody>
      </p:sp>
      <p:pic>
        <p:nvPicPr>
          <p:cNvPr id="35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66">
            <a:alphaModFix amt="100000"/>
          </a:blip>
          <a:stretch/>
        </p:blipFill>
        <p:spPr>
          <a:xfrm>
            <a:off x="7810500" y="6652260"/>
            <a:ext cx="400050" cy="400050"/>
          </a:xfrm>
          <a:prstGeom prst="rect">
            <a:avLst/>
          </a:prstGeom>
        </p:spPr>
      </p:pic>
      <p:sp>
        <p:nvSpPr>
          <p:cNvPr id="356" name="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901083" y="6771799"/>
            <a:ext cx="252412" cy="190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/>
            <a:r>
              <a:rPr lang="en-US" sz="1418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03</a:t>
            </a:r>
          </a:p>
        </p:txBody>
      </p:sp>
      <p:sp>
        <p:nvSpPr>
          <p:cNvPr id="357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810500" y="7528560"/>
            <a:ext cx="462438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Challenges in maintaining accuracy in invoicing and financial reports can cause compliance risks and financial discrepancies.</a:t>
            </a:r>
          </a:p>
        </p:txBody>
      </p:sp>
      <p:pic>
        <p:nvPicPr>
          <p:cNvPr id="358" name="imageNode3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8">
            <a:alphaModFix amt="100000"/>
          </a:blip>
          <a:stretch/>
        </p:blipFill>
        <p:spPr>
          <a:xfrm>
            <a:off x="12934950" y="5410200"/>
            <a:ext cx="971550" cy="971550"/>
          </a:xfrm>
          <a:prstGeom prst="rect">
            <a:avLst/>
          </a:prstGeom>
        </p:spPr>
      </p:pic>
      <p:sp>
        <p:nvSpPr>
          <p:cNvPr id="359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2934950" y="6652260"/>
            <a:ext cx="462438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          Generate insightful reports for performance monitoring</a:t>
            </a:r>
          </a:p>
        </p:txBody>
      </p:sp>
      <p:pic>
        <p:nvPicPr>
          <p:cNvPr id="36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70">
            <a:alphaModFix amt="100000"/>
          </a:blip>
          <a:stretch/>
        </p:blipFill>
        <p:spPr>
          <a:xfrm>
            <a:off x="12934950" y="6652260"/>
            <a:ext cx="400050" cy="400050"/>
          </a:xfrm>
          <a:prstGeom prst="rect">
            <a:avLst/>
          </a:prstGeom>
        </p:spPr>
      </p:pic>
      <p:sp>
        <p:nvSpPr>
          <p:cNvPr id="361" name="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3020008" y="6771799"/>
            <a:ext cx="261938" cy="190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/>
            <a:r>
              <a:rPr lang="en-US" sz="1418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04</a:t>
            </a:r>
          </a:p>
        </p:txBody>
      </p:sp>
      <p:sp>
        <p:nvSpPr>
          <p:cNvPr id="362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2934950" y="7528560"/>
            <a:ext cx="4624388" cy="1000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Lack of effective reporting tools limits practice heads’ ability to track and improve firm performance.</a:t>
            </a:r>
          </a:p>
        </p:txBody>
      </p:sp>
      <p:pic>
        <p:nvPicPr>
          <p:cNvPr id="36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72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364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048000"/>
            <a:ext cx="4643438" cy="33813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Problem Statement: Challenges in CA Practice Management</a:t>
            </a:r>
          </a:p>
        </p:txBody>
      </p:sp>
      <p:sp>
        <p:nvSpPr>
          <p:cNvPr id="365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515100"/>
            <a:ext cx="4643438" cy="6667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Identifying key issues impacting productivity and scalability in CA firms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3" grpId="0"/>
      <p:bldP spid="364" grpId="0"/>
      <p:bldP spid="365" grpId="0"/>
    </p:bldLst>
  </p:timing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76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69" name="a51fc7e3-9692-40e1-a6b9-692bc781a7ac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78">
            <a:alphaModFix amt="100000"/>
          </a:blip>
          <a:stretch/>
        </p:blipFill>
        <p:spPr>
          <a:xfrm>
            <a:off x="0" y="1752600"/>
            <a:ext cx="8724900" cy="6705600"/>
          </a:xfrm>
          <a:prstGeom prst="rect">
            <a:avLst/>
          </a:prstGeom>
        </p:spPr>
      </p:pic>
      <p:pic>
        <p:nvPicPr>
          <p:cNvPr id="37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80">
            <a:alphaModFix amt="60000"/>
          </a:blip>
          <a:stretch/>
        </p:blipFill>
        <p:spPr>
          <a:xfrm>
            <a:off x="0" y="1752600"/>
            <a:ext cx="8724900" cy="6705600"/>
          </a:xfrm>
          <a:prstGeom prst="rect">
            <a:avLst/>
          </a:prstGeom>
        </p:spPr>
      </p:pic>
      <p:pic>
        <p:nvPicPr>
          <p:cNvPr id="37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82">
            <a:alphaModFix amt="100000"/>
          </a:blip>
          <a:stretch/>
        </p:blipFill>
        <p:spPr>
          <a:xfrm>
            <a:off x="417195" y="609600"/>
            <a:ext cx="10125075" cy="8991600"/>
          </a:xfrm>
          <a:prstGeom prst="rect">
            <a:avLst/>
          </a:prstGeom>
        </p:spPr>
      </p:pic>
      <p:pic>
        <p:nvPicPr>
          <p:cNvPr id="37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84">
            <a:alphaModFix amt="100000"/>
          </a:blip>
          <a:stretch/>
        </p:blipFill>
        <p:spPr>
          <a:xfrm>
            <a:off x="7951756" y="1337310"/>
            <a:ext cx="342900" cy="342900"/>
          </a:xfrm>
          <a:prstGeom prst="rect">
            <a:avLst/>
          </a:prstGeom>
        </p:spPr>
      </p:pic>
      <p:sp>
        <p:nvSpPr>
          <p:cNvPr id="373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828056" y="1104805"/>
            <a:ext cx="8691562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Digital Client Onboarding</a:t>
            </a:r>
          </a:p>
        </p:txBody>
      </p:sp>
      <p:sp>
        <p:nvSpPr>
          <p:cNvPr id="374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828056" y="1581055"/>
            <a:ext cx="86915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Clients onboarded digitally with unique Client Codes for identification and tracking.</a:t>
            </a:r>
          </a:p>
        </p:txBody>
      </p:sp>
      <p:pic>
        <p:nvPicPr>
          <p:cNvPr id="37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86">
            <a:alphaModFix amt="100000"/>
          </a:blip>
          <a:stretch/>
        </p:blipFill>
        <p:spPr>
          <a:xfrm>
            <a:off x="9394031" y="3135630"/>
            <a:ext cx="342900" cy="342900"/>
          </a:xfrm>
          <a:prstGeom prst="rect">
            <a:avLst/>
          </a:prstGeom>
        </p:spPr>
      </p:pic>
      <p:sp>
        <p:nvSpPr>
          <p:cNvPr id="376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041731" y="2737485"/>
            <a:ext cx="748188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Practice Area Management</a:t>
            </a:r>
          </a:p>
        </p:txBody>
      </p:sp>
      <p:sp>
        <p:nvSpPr>
          <p:cNvPr id="377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041731" y="3213735"/>
            <a:ext cx="748188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Manage varied practice areas using unique Task Codes for task differentiation.</a:t>
            </a:r>
          </a:p>
        </p:txBody>
      </p:sp>
      <p:pic>
        <p:nvPicPr>
          <p:cNvPr id="37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88">
            <a:alphaModFix amt="100000"/>
          </a:blip>
          <a:stretch/>
        </p:blipFill>
        <p:spPr>
          <a:xfrm>
            <a:off x="9776650" y="4933950"/>
            <a:ext cx="342900" cy="342900"/>
          </a:xfrm>
          <a:prstGeom prst="rect">
            <a:avLst/>
          </a:prstGeom>
        </p:spPr>
      </p:pic>
      <p:sp>
        <p:nvSpPr>
          <p:cNvPr id="379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424350" y="4535805"/>
            <a:ext cx="710088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Financial Task Assignment</a:t>
            </a:r>
          </a:p>
        </p:txBody>
      </p:sp>
      <p:sp>
        <p:nvSpPr>
          <p:cNvPr id="380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424350" y="5012055"/>
            <a:ext cx="710088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Practice Heads assign and track financial tasks to ensure accountability and progress.</a:t>
            </a:r>
          </a:p>
        </p:txBody>
      </p:sp>
      <p:pic>
        <p:nvPicPr>
          <p:cNvPr id="38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90">
            <a:alphaModFix amt="100000"/>
          </a:blip>
          <a:stretch/>
        </p:blipFill>
        <p:spPr>
          <a:xfrm>
            <a:off x="9394031" y="6732270"/>
            <a:ext cx="342900" cy="342900"/>
          </a:xfrm>
          <a:prstGeom prst="rect">
            <a:avLst/>
          </a:prstGeom>
        </p:spPr>
      </p:pic>
      <p:sp>
        <p:nvSpPr>
          <p:cNvPr id="382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041731" y="6334125"/>
            <a:ext cx="748188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HR Management Integration</a:t>
            </a:r>
          </a:p>
        </p:txBody>
      </p:sp>
      <p:sp>
        <p:nvSpPr>
          <p:cNvPr id="383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041731" y="6810375"/>
            <a:ext cx="748188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Integrate HR functions to assign staff and plan resources effectively across projects.</a:t>
            </a:r>
          </a:p>
        </p:txBody>
      </p:sp>
      <p:pic>
        <p:nvPicPr>
          <p:cNvPr id="38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92">
            <a:alphaModFix amt="100000"/>
          </a:blip>
          <a:stretch/>
        </p:blipFill>
        <p:spPr>
          <a:xfrm>
            <a:off x="7951756" y="8530590"/>
            <a:ext cx="342900" cy="342900"/>
          </a:xfrm>
          <a:prstGeom prst="rect">
            <a:avLst/>
          </a:prstGeom>
        </p:spPr>
      </p:pic>
      <p:sp>
        <p:nvSpPr>
          <p:cNvPr id="385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828056" y="8298180"/>
            <a:ext cx="8691562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Reporting and Analytics</a:t>
            </a:r>
          </a:p>
        </p:txBody>
      </p:sp>
      <p:sp>
        <p:nvSpPr>
          <p:cNvPr id="386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828056" y="8774430"/>
            <a:ext cx="86915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Comprehensive reports and analytics provide insights for informed decision-making.</a:t>
            </a:r>
          </a:p>
        </p:txBody>
      </p:sp>
      <p:sp>
        <p:nvSpPr>
          <p:cNvPr id="387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3631597"/>
            <a:ext cx="6357938" cy="21907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670"/>
              </a:lnSpc>
            </a:pPr>
            <a:r>
              <a:rPr lang="en-US" sz="4200" spc="-42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Solution Overview: Web-Based CA Practice Management System</a:t>
            </a:r>
          </a:p>
        </p:txBody>
      </p:sp>
      <p:pic>
        <p:nvPicPr>
          <p:cNvPr id="38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94">
            <a:alphaModFix amt="100000"/>
          </a:blip>
          <a:stretch/>
        </p:blipFill>
        <p:spPr>
          <a:xfrm>
            <a:off x="0" y="9124055"/>
            <a:ext cx="1333405" cy="1162945"/>
          </a:xfrm>
          <a:prstGeom prst="rect">
            <a:avLst/>
          </a:prstGeom>
        </p:spPr>
      </p:pic>
      <p:pic>
        <p:nvPicPr>
          <p:cNvPr id="38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96">
            <a:alphaModFix amt="100000"/>
          </a:blip>
          <a:stretch/>
        </p:blipFill>
        <p:spPr>
          <a:xfrm>
            <a:off x="0" y="8747969"/>
            <a:ext cx="947738" cy="1539031"/>
          </a:xfrm>
          <a:prstGeom prst="rect">
            <a:avLst/>
          </a:prstGeom>
        </p:spPr>
      </p:pic>
      <p:sp>
        <p:nvSpPr>
          <p:cNvPr id="390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5943600"/>
            <a:ext cx="6357938" cy="6667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IBM Plex Sans" panose="00000700000000000000" pitchFamily="2" charset="0"/>
              </a:rPr>
              <a:t>Modular tool addressing end-to-end CA firm management challenges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3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3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3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6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6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6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" grpId="0"/>
      <p:bldP spid="370" grpId="0"/>
      <p:bldP spid="371" grpId="0"/>
      <p:bldP spid="372" grpId="0"/>
      <p:bldP spid="373" grpId="0"/>
      <p:bldP spid="374" grpId="0"/>
      <p:bldP spid="375" grpId="0"/>
      <p:bldP spid="376" grpId="0"/>
      <p:bldP spid="377" grpId="0"/>
      <p:bldP spid="378" grpId="0"/>
      <p:bldP spid="379" grpId="0"/>
      <p:bldP spid="380" grpId="0"/>
      <p:bldP spid="381" grpId="0"/>
      <p:bldP spid="382" grpId="0"/>
      <p:bldP spid="383" grpId="0"/>
      <p:bldP spid="384" grpId="0"/>
      <p:bldP spid="385" grpId="0"/>
      <p:bldP spid="386" grpId="0"/>
      <p:bldP spid="387" grpId="0"/>
      <p:bldP spid="388" grpId="0"/>
      <p:bldP spid="388" grpId="0"/>
      <p:bldP spid="389" grpId="0"/>
      <p:bldP spid="389" grpId="0"/>
      <p:bldP spid="390" grpId="0"/>
    </p:bldLst>
  </p:timing>
</p:sld>
</file>

<file path=ppt/slides/slide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00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94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02">
            <a:alphaModFix amt="100000"/>
          </a:blip>
          <a:stretch/>
        </p:blipFill>
        <p:spPr>
          <a:xfrm>
            <a:off x="762000" y="2876550"/>
            <a:ext cx="16764000" cy="2600325"/>
          </a:xfrm>
          <a:prstGeom prst="rect">
            <a:avLst/>
          </a:prstGeom>
        </p:spPr>
      </p:pic>
      <p:sp>
        <p:nvSpPr>
          <p:cNvPr id="395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6171248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Streamlined client onboarding</a:t>
            </a:r>
          </a:p>
        </p:txBody>
      </p:sp>
      <p:sp>
        <p:nvSpPr>
          <p:cNvPr id="396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7085648"/>
            <a:ext cx="3081338" cy="1000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Efficient process to add new clients into the system with minimal effort and errors.</a:t>
            </a:r>
          </a:p>
        </p:txBody>
      </p:sp>
      <p:sp>
        <p:nvSpPr>
          <p:cNvPr id="397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6171248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Unique client code assignment</a:t>
            </a:r>
          </a:p>
        </p:txBody>
      </p:sp>
      <p:sp>
        <p:nvSpPr>
          <p:cNvPr id="398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7085648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Each client receives a distinct identifier for accurate tracking and management within the system.</a:t>
            </a:r>
          </a:p>
        </p:txBody>
      </p:sp>
      <p:sp>
        <p:nvSpPr>
          <p:cNvPr id="399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6171248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Eliminates duplication errors</a:t>
            </a:r>
          </a:p>
        </p:txBody>
      </p:sp>
      <p:sp>
        <p:nvSpPr>
          <p:cNvPr id="400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7085648"/>
            <a:ext cx="3081338" cy="1000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Prevents duplicate client entries to maintain clean and reliable data.</a:t>
            </a:r>
          </a:p>
        </p:txBody>
      </p:sp>
      <p:sp>
        <p:nvSpPr>
          <p:cNvPr id="401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6171248"/>
            <a:ext cx="30813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Simplifies task allocation and reporting</a:t>
            </a:r>
          </a:p>
        </p:txBody>
      </p:sp>
      <p:sp>
        <p:nvSpPr>
          <p:cNvPr id="402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7485698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Enables client-specific task management and streamlined reporting for better workflow.</a:t>
            </a:r>
          </a:p>
        </p:txBody>
      </p:sp>
      <p:sp>
        <p:nvSpPr>
          <p:cNvPr id="403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6171248"/>
            <a:ext cx="30813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Enhances data integrity and accessibility</a:t>
            </a:r>
          </a:p>
        </p:txBody>
      </p:sp>
      <p:sp>
        <p:nvSpPr>
          <p:cNvPr id="404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7485698"/>
            <a:ext cx="3081338" cy="1000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Improves the quality and availability of client data for efficient use across the firm.</a:t>
            </a:r>
          </a:p>
        </p:txBody>
      </p:sp>
      <p:sp>
        <p:nvSpPr>
          <p:cNvPr id="405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23900"/>
            <a:ext cx="14397038" cy="14668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670"/>
              </a:lnSpc>
            </a:pPr>
            <a:r>
              <a:rPr lang="en-US" sz="4200" spc="-42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Client Management Module: Onboarding &amp; Identification</a:t>
            </a:r>
          </a:p>
        </p:txBody>
      </p:sp>
      <p:pic>
        <p:nvPicPr>
          <p:cNvPr id="40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04">
            <a:alphaModFix amt="100000"/>
          </a:blip>
          <a:stretch/>
        </p:blipFill>
        <p:spPr>
          <a:xfrm>
            <a:off x="15453570" y="0"/>
            <a:ext cx="2834431" cy="1256556"/>
          </a:xfrm>
          <a:prstGeom prst="rect">
            <a:avLst/>
          </a:prstGeom>
        </p:spPr>
      </p:pic>
      <p:pic>
        <p:nvPicPr>
          <p:cNvPr id="40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06">
            <a:alphaModFix amt="100000"/>
          </a:blip>
          <a:stretch/>
        </p:blipFill>
        <p:spPr>
          <a:xfrm>
            <a:off x="16479145" y="0"/>
            <a:ext cx="1808857" cy="1968550"/>
          </a:xfrm>
          <a:prstGeom prst="rect">
            <a:avLst/>
          </a:prstGeom>
        </p:spPr>
      </p:pic>
      <p:pic>
        <p:nvPicPr>
          <p:cNvPr id="40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08">
            <a:alphaModFix amt="100000"/>
          </a:blip>
          <a:stretch/>
        </p:blipFill>
        <p:spPr>
          <a:xfrm>
            <a:off x="1398984" y="5239197"/>
            <a:ext cx="4124325" cy="504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/>
      <p:bldP spid="395" grpId="0"/>
      <p:bldP spid="396" grpId="0"/>
      <p:bldP spid="397" grpId="0"/>
      <p:bldP spid="398" grpId="0"/>
      <p:bldP spid="399" grpId="0"/>
      <p:bldP spid="400" grpId="0"/>
      <p:bldP spid="401" grpId="0"/>
      <p:bldP spid="402" grpId="0"/>
      <p:bldP spid="403" grpId="0"/>
      <p:bldP spid="404" grpId="0"/>
      <p:bldP spid="405" grpId="0"/>
      <p:bldP spid="406" grpId="0"/>
      <p:bldP spid="406" grpId="0"/>
      <p:bldP spid="407" grpId="0"/>
      <p:bldP spid="407" grpId="0"/>
      <p:bldP spid="408" grpId="0"/>
    </p:bldLst>
  </p:timing>
</p:sld>
</file>

<file path=ppt/slides/slide6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12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41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14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41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16">
            <a:alphaModFix amt="100000"/>
          </a:blip>
          <a:stretch/>
        </p:blipFill>
        <p:spPr>
          <a:xfrm>
            <a:off x="763488" y="3087588"/>
            <a:ext cx="5762625" cy="704850"/>
          </a:xfrm>
          <a:prstGeom prst="rect">
            <a:avLst/>
          </a:prstGeom>
        </p:spPr>
      </p:pic>
      <p:pic>
        <p:nvPicPr>
          <p:cNvPr id="41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18">
            <a:alphaModFix amt="100000"/>
          </a:blip>
          <a:stretch/>
        </p:blipFill>
        <p:spPr>
          <a:xfrm>
            <a:off x="763488" y="3087588"/>
            <a:ext cx="5762625" cy="723900"/>
          </a:xfrm>
          <a:prstGeom prst="rect">
            <a:avLst/>
          </a:prstGeom>
        </p:spPr>
      </p:pic>
      <p:sp>
        <p:nvSpPr>
          <p:cNvPr id="415" name="text-0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2886932" y="3274790"/>
            <a:ext cx="154781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b="1" dirty="0">
                <a:solidFill>
                  <a:srgbClr val="FFFFFF">
                    <a:alpha val="100000"/>
                  </a:srgbClr>
                </a:solidFill>
                <a:latin typeface="IBM Plex Sans" panose="00000700000000000000" pitchFamily="2" charset="0"/>
              </a:rPr>
              <a:t>Task Category</a:t>
            </a:r>
          </a:p>
        </p:txBody>
      </p:sp>
      <p:pic>
        <p:nvPicPr>
          <p:cNvPr id="41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20">
            <a:alphaModFix amt="100000"/>
          </a:blip>
          <a:stretch/>
        </p:blipFill>
        <p:spPr>
          <a:xfrm>
            <a:off x="6521500" y="3087588"/>
            <a:ext cx="10915650" cy="704850"/>
          </a:xfrm>
          <a:prstGeom prst="rect">
            <a:avLst/>
          </a:prstGeom>
        </p:spPr>
      </p:pic>
      <p:pic>
        <p:nvPicPr>
          <p:cNvPr id="41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22">
            <a:alphaModFix amt="100000"/>
          </a:blip>
          <a:stretch/>
        </p:blipFill>
        <p:spPr>
          <a:xfrm>
            <a:off x="6521500" y="3087588"/>
            <a:ext cx="10915650" cy="723900"/>
          </a:xfrm>
          <a:prstGeom prst="rect">
            <a:avLst/>
          </a:prstGeom>
        </p:spPr>
      </p:pic>
      <p:sp>
        <p:nvSpPr>
          <p:cNvPr id="418" name="text-0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1364278" y="3274790"/>
            <a:ext cx="12715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b="1" dirty="0">
                <a:solidFill>
                  <a:srgbClr val="FFFFFF">
                    <a:alpha val="100000"/>
                  </a:srgbClr>
                </a:solidFill>
                <a:latin typeface="IBM Plex Sans" panose="00000700000000000000" pitchFamily="2" charset="0"/>
              </a:rPr>
              <a:t>Description</a:t>
            </a:r>
          </a:p>
        </p:txBody>
      </p:sp>
      <p:pic>
        <p:nvPicPr>
          <p:cNvPr id="41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24">
            <a:alphaModFix amt="100000"/>
          </a:blip>
          <a:stretch/>
        </p:blipFill>
        <p:spPr>
          <a:xfrm>
            <a:off x="763488" y="3793480"/>
            <a:ext cx="5762625" cy="704850"/>
          </a:xfrm>
          <a:prstGeom prst="rect">
            <a:avLst/>
          </a:prstGeom>
        </p:spPr>
      </p:pic>
      <p:pic>
        <p:nvPicPr>
          <p:cNvPr id="42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26">
            <a:alphaModFix amt="100000"/>
          </a:blip>
          <a:stretch/>
        </p:blipFill>
        <p:spPr>
          <a:xfrm>
            <a:off x="763488" y="3793480"/>
            <a:ext cx="5762625" cy="723900"/>
          </a:xfrm>
          <a:prstGeom prst="rect">
            <a:avLst/>
          </a:prstGeom>
        </p:spPr>
      </p:pic>
      <p:sp>
        <p:nvSpPr>
          <p:cNvPr id="421" name="Label-1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3980688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Direct Tax</a:t>
            </a:r>
          </a:p>
        </p:txBody>
      </p:sp>
      <p:pic>
        <p:nvPicPr>
          <p:cNvPr id="42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28">
            <a:alphaModFix amt="100000"/>
          </a:blip>
          <a:stretch/>
        </p:blipFill>
        <p:spPr>
          <a:xfrm>
            <a:off x="6521500" y="3793480"/>
            <a:ext cx="10915650" cy="704850"/>
          </a:xfrm>
          <a:prstGeom prst="rect">
            <a:avLst/>
          </a:prstGeom>
        </p:spPr>
      </p:pic>
      <p:pic>
        <p:nvPicPr>
          <p:cNvPr id="42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30">
            <a:alphaModFix amt="100000"/>
          </a:blip>
          <a:stretch/>
        </p:blipFill>
        <p:spPr>
          <a:xfrm>
            <a:off x="6521500" y="3793480"/>
            <a:ext cx="10915650" cy="723900"/>
          </a:xfrm>
          <a:prstGeom prst="rect">
            <a:avLst/>
          </a:prstGeom>
        </p:spPr>
      </p:pic>
      <p:sp>
        <p:nvSpPr>
          <p:cNvPr id="424" name="Label-1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3980688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Master code for direct tax related practice tasks</a:t>
            </a:r>
          </a:p>
        </p:txBody>
      </p:sp>
      <p:pic>
        <p:nvPicPr>
          <p:cNvPr id="42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32">
            <a:alphaModFix amt="100000"/>
          </a:blip>
          <a:stretch/>
        </p:blipFill>
        <p:spPr>
          <a:xfrm>
            <a:off x="763488" y="4499372"/>
            <a:ext cx="5762625" cy="704850"/>
          </a:xfrm>
          <a:prstGeom prst="rect">
            <a:avLst/>
          </a:prstGeom>
        </p:spPr>
      </p:pic>
      <p:pic>
        <p:nvPicPr>
          <p:cNvPr id="42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34">
            <a:alphaModFix amt="100000"/>
          </a:blip>
          <a:stretch/>
        </p:blipFill>
        <p:spPr>
          <a:xfrm>
            <a:off x="763619" y="4499420"/>
            <a:ext cx="5762625" cy="723900"/>
          </a:xfrm>
          <a:prstGeom prst="rect">
            <a:avLst/>
          </a:prstGeom>
        </p:spPr>
      </p:pic>
      <p:sp>
        <p:nvSpPr>
          <p:cNvPr id="427" name="Label-2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4686490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Compliance</a:t>
            </a:r>
          </a:p>
        </p:txBody>
      </p:sp>
      <p:pic>
        <p:nvPicPr>
          <p:cNvPr id="42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36">
            <a:alphaModFix amt="100000"/>
          </a:blip>
          <a:stretch/>
        </p:blipFill>
        <p:spPr>
          <a:xfrm>
            <a:off x="6521500" y="4499372"/>
            <a:ext cx="10915650" cy="704850"/>
          </a:xfrm>
          <a:prstGeom prst="rect">
            <a:avLst/>
          </a:prstGeom>
        </p:spPr>
      </p:pic>
      <p:pic>
        <p:nvPicPr>
          <p:cNvPr id="42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38">
            <a:alphaModFix amt="100000"/>
          </a:blip>
          <a:stretch/>
        </p:blipFill>
        <p:spPr>
          <a:xfrm>
            <a:off x="6521577" y="4499420"/>
            <a:ext cx="10915650" cy="723900"/>
          </a:xfrm>
          <a:prstGeom prst="rect">
            <a:avLst/>
          </a:prstGeom>
        </p:spPr>
      </p:pic>
      <p:sp>
        <p:nvSpPr>
          <p:cNvPr id="430" name="Label-2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4686490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Master code for compliance related tasks</a:t>
            </a:r>
          </a:p>
        </p:txBody>
      </p:sp>
      <p:pic>
        <p:nvPicPr>
          <p:cNvPr id="43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0">
            <a:alphaModFix amt="100000"/>
          </a:blip>
          <a:stretch/>
        </p:blipFill>
        <p:spPr>
          <a:xfrm>
            <a:off x="763619" y="5205222"/>
            <a:ext cx="5762625" cy="704850"/>
          </a:xfrm>
          <a:prstGeom prst="rect">
            <a:avLst/>
          </a:prstGeom>
        </p:spPr>
      </p:pic>
      <p:pic>
        <p:nvPicPr>
          <p:cNvPr id="43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2">
            <a:alphaModFix amt="100000"/>
          </a:blip>
          <a:stretch/>
        </p:blipFill>
        <p:spPr>
          <a:xfrm>
            <a:off x="763619" y="5205222"/>
            <a:ext cx="5762625" cy="723900"/>
          </a:xfrm>
          <a:prstGeom prst="rect">
            <a:avLst/>
          </a:prstGeom>
        </p:spPr>
      </p:pic>
      <p:sp>
        <p:nvSpPr>
          <p:cNvPr id="433" name="Label-3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5392293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Indirect Tax</a:t>
            </a:r>
          </a:p>
        </p:txBody>
      </p:sp>
      <p:pic>
        <p:nvPicPr>
          <p:cNvPr id="43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4">
            <a:alphaModFix amt="100000"/>
          </a:blip>
          <a:stretch/>
        </p:blipFill>
        <p:spPr>
          <a:xfrm>
            <a:off x="6521577" y="5205222"/>
            <a:ext cx="10915650" cy="704850"/>
          </a:xfrm>
          <a:prstGeom prst="rect">
            <a:avLst/>
          </a:prstGeom>
        </p:spPr>
      </p:pic>
      <p:pic>
        <p:nvPicPr>
          <p:cNvPr id="43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6">
            <a:alphaModFix amt="100000"/>
          </a:blip>
          <a:stretch/>
        </p:blipFill>
        <p:spPr>
          <a:xfrm>
            <a:off x="6521577" y="5205222"/>
            <a:ext cx="10915650" cy="723900"/>
          </a:xfrm>
          <a:prstGeom prst="rect">
            <a:avLst/>
          </a:prstGeom>
        </p:spPr>
      </p:pic>
      <p:sp>
        <p:nvSpPr>
          <p:cNvPr id="436" name="Label-3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5392293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Master code for indirect tax related tasks</a:t>
            </a:r>
          </a:p>
        </p:txBody>
      </p:sp>
      <p:pic>
        <p:nvPicPr>
          <p:cNvPr id="43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48">
            <a:alphaModFix amt="100000"/>
          </a:blip>
          <a:stretch/>
        </p:blipFill>
        <p:spPr>
          <a:xfrm>
            <a:off x="763619" y="5911024"/>
            <a:ext cx="5762625" cy="704850"/>
          </a:xfrm>
          <a:prstGeom prst="rect">
            <a:avLst/>
          </a:prstGeom>
        </p:spPr>
      </p:pic>
      <p:pic>
        <p:nvPicPr>
          <p:cNvPr id="43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50">
            <a:alphaModFix amt="100000"/>
          </a:blip>
          <a:stretch/>
        </p:blipFill>
        <p:spPr>
          <a:xfrm>
            <a:off x="763619" y="5911024"/>
            <a:ext cx="5762625" cy="723900"/>
          </a:xfrm>
          <a:prstGeom prst="rect">
            <a:avLst/>
          </a:prstGeom>
        </p:spPr>
      </p:pic>
      <p:sp>
        <p:nvSpPr>
          <p:cNvPr id="439" name="Label-4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6098191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Audit</a:t>
            </a:r>
          </a:p>
        </p:txBody>
      </p:sp>
      <p:pic>
        <p:nvPicPr>
          <p:cNvPr id="44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52">
            <a:alphaModFix amt="100000"/>
          </a:blip>
          <a:stretch/>
        </p:blipFill>
        <p:spPr>
          <a:xfrm>
            <a:off x="6521577" y="5911024"/>
            <a:ext cx="10915650" cy="704850"/>
          </a:xfrm>
          <a:prstGeom prst="rect">
            <a:avLst/>
          </a:prstGeom>
        </p:spPr>
      </p:pic>
      <p:pic>
        <p:nvPicPr>
          <p:cNvPr id="44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54">
            <a:alphaModFix amt="100000"/>
          </a:blip>
          <a:stretch/>
        </p:blipFill>
        <p:spPr>
          <a:xfrm>
            <a:off x="6521577" y="5911024"/>
            <a:ext cx="10915650" cy="723900"/>
          </a:xfrm>
          <a:prstGeom prst="rect">
            <a:avLst/>
          </a:prstGeom>
        </p:spPr>
      </p:pic>
      <p:sp>
        <p:nvSpPr>
          <p:cNvPr id="442" name="Label-4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6098191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Master code for audit related tasks</a:t>
            </a:r>
          </a:p>
        </p:txBody>
      </p:sp>
      <p:pic>
        <p:nvPicPr>
          <p:cNvPr id="44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56">
            <a:alphaModFix amt="100000"/>
          </a:blip>
          <a:stretch/>
        </p:blipFill>
        <p:spPr>
          <a:xfrm>
            <a:off x="763619" y="6616922"/>
            <a:ext cx="5762625" cy="704850"/>
          </a:xfrm>
          <a:prstGeom prst="rect">
            <a:avLst/>
          </a:prstGeom>
        </p:spPr>
      </p:pic>
      <p:pic>
        <p:nvPicPr>
          <p:cNvPr id="44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58">
            <a:alphaModFix amt="100000"/>
          </a:blip>
          <a:stretch/>
        </p:blipFill>
        <p:spPr>
          <a:xfrm>
            <a:off x="763619" y="6616922"/>
            <a:ext cx="5762625" cy="723900"/>
          </a:xfrm>
          <a:prstGeom prst="rect">
            <a:avLst/>
          </a:prstGeom>
        </p:spPr>
      </p:pic>
      <p:sp>
        <p:nvSpPr>
          <p:cNvPr id="445" name="Label-5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6803993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General Works</a:t>
            </a:r>
          </a:p>
        </p:txBody>
      </p:sp>
      <p:pic>
        <p:nvPicPr>
          <p:cNvPr id="44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60">
            <a:alphaModFix amt="100000"/>
          </a:blip>
          <a:stretch/>
        </p:blipFill>
        <p:spPr>
          <a:xfrm>
            <a:off x="6521577" y="6616922"/>
            <a:ext cx="10915650" cy="704850"/>
          </a:xfrm>
          <a:prstGeom prst="rect">
            <a:avLst/>
          </a:prstGeom>
        </p:spPr>
      </p:pic>
      <p:pic>
        <p:nvPicPr>
          <p:cNvPr id="44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62">
            <a:alphaModFix amt="100000"/>
          </a:blip>
          <a:stretch/>
        </p:blipFill>
        <p:spPr>
          <a:xfrm>
            <a:off x="6521577" y="6616922"/>
            <a:ext cx="10915650" cy="723900"/>
          </a:xfrm>
          <a:prstGeom prst="rect">
            <a:avLst/>
          </a:prstGeom>
        </p:spPr>
      </p:pic>
      <p:sp>
        <p:nvSpPr>
          <p:cNvPr id="448" name="Label-5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6803993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Master code for general practice tasks</a:t>
            </a:r>
          </a:p>
        </p:txBody>
      </p:sp>
      <p:pic>
        <p:nvPicPr>
          <p:cNvPr id="44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64">
            <a:alphaModFix amt="100000"/>
          </a:blip>
          <a:stretch/>
        </p:blipFill>
        <p:spPr>
          <a:xfrm>
            <a:off x="763619" y="7322725"/>
            <a:ext cx="5762625" cy="704850"/>
          </a:xfrm>
          <a:prstGeom prst="rect">
            <a:avLst/>
          </a:prstGeom>
        </p:spPr>
      </p:pic>
      <p:pic>
        <p:nvPicPr>
          <p:cNvPr id="45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66">
            <a:alphaModFix amt="100000"/>
          </a:blip>
          <a:stretch/>
        </p:blipFill>
        <p:spPr>
          <a:xfrm>
            <a:off x="763619" y="7322725"/>
            <a:ext cx="5762625" cy="723900"/>
          </a:xfrm>
          <a:prstGeom prst="rect">
            <a:avLst/>
          </a:prstGeom>
        </p:spPr>
      </p:pic>
      <p:sp>
        <p:nvSpPr>
          <p:cNvPr id="451" name="Label-6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7509891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Unique Task Codes</a:t>
            </a:r>
          </a:p>
        </p:txBody>
      </p:sp>
      <p:pic>
        <p:nvPicPr>
          <p:cNvPr id="45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68">
            <a:alphaModFix amt="100000"/>
          </a:blip>
          <a:stretch/>
        </p:blipFill>
        <p:spPr>
          <a:xfrm>
            <a:off x="6521577" y="7322725"/>
            <a:ext cx="10915650" cy="704850"/>
          </a:xfrm>
          <a:prstGeom prst="rect">
            <a:avLst/>
          </a:prstGeom>
        </p:spPr>
      </p:pic>
      <p:pic>
        <p:nvPicPr>
          <p:cNvPr id="45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70">
            <a:alphaModFix amt="100000"/>
          </a:blip>
          <a:stretch/>
        </p:blipFill>
        <p:spPr>
          <a:xfrm>
            <a:off x="6521577" y="7322725"/>
            <a:ext cx="10915650" cy="723900"/>
          </a:xfrm>
          <a:prstGeom prst="rect">
            <a:avLst/>
          </a:prstGeom>
        </p:spPr>
      </p:pic>
      <p:sp>
        <p:nvSpPr>
          <p:cNvPr id="454" name="Label-6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7509891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Assigned per category for granular task management</a:t>
            </a:r>
          </a:p>
        </p:txBody>
      </p:sp>
      <p:pic>
        <p:nvPicPr>
          <p:cNvPr id="45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72">
            <a:alphaModFix amt="100000"/>
          </a:blip>
          <a:stretch/>
        </p:blipFill>
        <p:spPr>
          <a:xfrm>
            <a:off x="763619" y="8028622"/>
            <a:ext cx="5762625" cy="704850"/>
          </a:xfrm>
          <a:prstGeom prst="rect">
            <a:avLst/>
          </a:prstGeom>
        </p:spPr>
      </p:pic>
      <p:pic>
        <p:nvPicPr>
          <p:cNvPr id="45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74">
            <a:alphaModFix amt="100000"/>
          </a:blip>
          <a:stretch/>
        </p:blipFill>
        <p:spPr>
          <a:xfrm>
            <a:off x="763619" y="8028622"/>
            <a:ext cx="5762625" cy="723900"/>
          </a:xfrm>
          <a:prstGeom prst="rect">
            <a:avLst/>
          </a:prstGeom>
        </p:spPr>
      </p:pic>
      <p:sp>
        <p:nvSpPr>
          <p:cNvPr id="457" name="Label-7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8215694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Financial Year-wise Management</a:t>
            </a:r>
          </a:p>
        </p:txBody>
      </p:sp>
      <p:pic>
        <p:nvPicPr>
          <p:cNvPr id="45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76">
            <a:alphaModFix amt="100000"/>
          </a:blip>
          <a:stretch/>
        </p:blipFill>
        <p:spPr>
          <a:xfrm>
            <a:off x="6521577" y="8028622"/>
            <a:ext cx="10915650" cy="704850"/>
          </a:xfrm>
          <a:prstGeom prst="rect">
            <a:avLst/>
          </a:prstGeom>
        </p:spPr>
      </p:pic>
      <p:pic>
        <p:nvPicPr>
          <p:cNvPr id="45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78">
            <a:alphaModFix amt="100000"/>
          </a:blip>
          <a:stretch/>
        </p:blipFill>
        <p:spPr>
          <a:xfrm>
            <a:off x="6521577" y="8028622"/>
            <a:ext cx="10915650" cy="723900"/>
          </a:xfrm>
          <a:prstGeom prst="rect">
            <a:avLst/>
          </a:prstGeom>
        </p:spPr>
      </p:pic>
      <p:sp>
        <p:nvSpPr>
          <p:cNvPr id="460" name="Label-7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8215694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Enables temporal tracking and accountability</a:t>
            </a:r>
          </a:p>
        </p:txBody>
      </p:sp>
      <p:pic>
        <p:nvPicPr>
          <p:cNvPr id="46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0">
            <a:alphaModFix amt="100000"/>
          </a:blip>
          <a:stretch/>
        </p:blipFill>
        <p:spPr>
          <a:xfrm>
            <a:off x="763488" y="8734425"/>
            <a:ext cx="5762625" cy="704850"/>
          </a:xfrm>
          <a:prstGeom prst="rect">
            <a:avLst/>
          </a:prstGeom>
        </p:spPr>
      </p:pic>
      <p:pic>
        <p:nvPicPr>
          <p:cNvPr id="46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2">
            <a:alphaModFix amt="100000"/>
          </a:blip>
          <a:stretch/>
        </p:blipFill>
        <p:spPr>
          <a:xfrm>
            <a:off x="763488" y="8734425"/>
            <a:ext cx="5762625" cy="723900"/>
          </a:xfrm>
          <a:prstGeom prst="rect">
            <a:avLst/>
          </a:prstGeom>
        </p:spPr>
      </p:pic>
      <p:sp>
        <p:nvSpPr>
          <p:cNvPr id="463" name="Label-8,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6969" y="8921877"/>
            <a:ext cx="5529262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Task Assignment &amp; Monitoring</a:t>
            </a:r>
          </a:p>
        </p:txBody>
      </p:sp>
      <p:pic>
        <p:nvPicPr>
          <p:cNvPr id="46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4">
            <a:alphaModFix amt="100000"/>
          </a:blip>
          <a:stretch/>
        </p:blipFill>
        <p:spPr>
          <a:xfrm>
            <a:off x="6521500" y="8734425"/>
            <a:ext cx="10915650" cy="704850"/>
          </a:xfrm>
          <a:prstGeom prst="rect">
            <a:avLst/>
          </a:prstGeom>
        </p:spPr>
      </p:pic>
      <p:pic>
        <p:nvPicPr>
          <p:cNvPr id="46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6">
            <a:alphaModFix amt="100000"/>
          </a:blip>
          <a:stretch/>
        </p:blipFill>
        <p:spPr>
          <a:xfrm>
            <a:off x="6521500" y="8734425"/>
            <a:ext cx="10915650" cy="723900"/>
          </a:xfrm>
          <a:prstGeom prst="rect">
            <a:avLst/>
          </a:prstGeom>
        </p:spPr>
      </p:pic>
      <p:sp>
        <p:nvSpPr>
          <p:cNvPr id="466" name="Label-8,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6654927" y="8921877"/>
            <a:ext cx="1068228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Streamlined assignment and progress tracking by Practice Heads</a:t>
            </a:r>
          </a:p>
        </p:txBody>
      </p:sp>
      <p:sp>
        <p:nvSpPr>
          <p:cNvPr id="467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23900"/>
            <a:ext cx="14397038" cy="14668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670"/>
              </a:lnSpc>
            </a:pPr>
            <a:r>
              <a:rPr lang="en-US" sz="4200" spc="-42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Practice Management Module: Task Coding &amp; Allocation</a:t>
            </a:r>
          </a:p>
        </p:txBody>
      </p:sp>
      <p:pic>
        <p:nvPicPr>
          <p:cNvPr id="46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88">
            <a:alphaModFix amt="100000"/>
          </a:blip>
          <a:stretch/>
        </p:blipFill>
        <p:spPr>
          <a:xfrm>
            <a:off x="15453570" y="0"/>
            <a:ext cx="2834431" cy="1256556"/>
          </a:xfrm>
          <a:prstGeom prst="rect">
            <a:avLst/>
          </a:prstGeom>
        </p:spPr>
      </p:pic>
      <p:pic>
        <p:nvPicPr>
          <p:cNvPr id="46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90">
            <a:alphaModFix amt="100000"/>
          </a:blip>
          <a:stretch/>
        </p:blipFill>
        <p:spPr>
          <a:xfrm>
            <a:off x="16479145" y="0"/>
            <a:ext cx="1808857" cy="1968550"/>
          </a:xfrm>
          <a:prstGeom prst="rect">
            <a:avLst/>
          </a:prstGeom>
        </p:spPr>
      </p:pic>
      <p:pic>
        <p:nvPicPr>
          <p:cNvPr id="470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92">
            <a:alphaModFix amt="100000"/>
          </a:blip>
          <a:stretch/>
        </p:blipFill>
        <p:spPr>
          <a:xfrm>
            <a:off x="1398984" y="5239197"/>
            <a:ext cx="4124325" cy="5047803"/>
          </a:xfrm>
          <a:prstGeom prst="rect">
            <a:avLst/>
          </a:prstGeom>
        </p:spPr>
      </p:pic>
      <p:sp>
        <p:nvSpPr>
          <p:cNvPr id="471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2286000"/>
            <a:ext cx="1439703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Structured task categorization and management for enhanced accountability and monitoring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" grpId="0"/>
      <p:bldP spid="414" grpId="0"/>
      <p:bldP spid="415" grpId="0"/>
      <p:bldP spid="416" grpId="0"/>
      <p:bldP spid="417" grpId="0"/>
      <p:bldP spid="418" grpId="0"/>
      <p:bldP spid="419" grpId="0"/>
      <p:bldP spid="420" grpId="0"/>
      <p:bldP spid="421" grpId="0"/>
      <p:bldP spid="422" grpId="0"/>
      <p:bldP spid="423" grpId="0"/>
      <p:bldP spid="424" grpId="0"/>
      <p:bldP spid="425" grpId="0"/>
      <p:bldP spid="426" grpId="0"/>
      <p:bldP spid="427" grpId="0"/>
      <p:bldP spid="428" grpId="0"/>
      <p:bldP spid="429" grpId="0"/>
      <p:bldP spid="430" grpId="0"/>
      <p:bldP spid="431" grpId="0"/>
      <p:bldP spid="432" grpId="0"/>
      <p:bldP spid="433" grpId="0"/>
      <p:bldP spid="434" grpId="0"/>
      <p:bldP spid="435" grpId="0"/>
      <p:bldP spid="436" grpId="0"/>
      <p:bldP spid="437" grpId="0"/>
      <p:bldP spid="438" grpId="0"/>
      <p:bldP spid="439" grpId="0"/>
      <p:bldP spid="440" grpId="0"/>
      <p:bldP spid="441" grpId="0"/>
      <p:bldP spid="442" grpId="0"/>
      <p:bldP spid="443" grpId="0"/>
      <p:bldP spid="444" grpId="0"/>
      <p:bldP spid="445" grpId="0"/>
      <p:bldP spid="446" grpId="0"/>
      <p:bldP spid="447" grpId="0"/>
      <p:bldP spid="448" grpId="0"/>
      <p:bldP spid="449" grpId="0"/>
      <p:bldP spid="450" grpId="0"/>
      <p:bldP spid="451" grpId="0"/>
      <p:bldP spid="452" grpId="0"/>
      <p:bldP spid="453" grpId="0"/>
      <p:bldP spid="454" grpId="0"/>
      <p:bldP spid="455" grpId="0"/>
      <p:bldP spid="456" grpId="0"/>
      <p:bldP spid="457" grpId="0"/>
      <p:bldP spid="458" grpId="0"/>
      <p:bldP spid="459" grpId="0"/>
      <p:bldP spid="460" grpId="0"/>
      <p:bldP spid="461" grpId="0"/>
      <p:bldP spid="462" grpId="0"/>
      <p:bldP spid="463" grpId="0"/>
      <p:bldP spid="464" grpId="0"/>
      <p:bldP spid="465" grpId="0"/>
      <p:bldP spid="466" grpId="0"/>
      <p:bldP spid="467" grpId="0"/>
      <p:bldP spid="468" grpId="0"/>
      <p:bldP spid="468" grpId="0"/>
      <p:bldP spid="469" grpId="0"/>
      <p:bldP spid="469" grpId="0"/>
      <p:bldP spid="470" grpId="0"/>
      <p:bldP spid="471" grpId="0"/>
    </p:bldLst>
  </p:timing>
</p:sld>
</file>

<file path=ppt/slides/slide7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96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475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198">
            <a:alphaModFix amt="100000"/>
          </a:blip>
          <a:stretch/>
        </p:blipFill>
        <p:spPr>
          <a:xfrm>
            <a:off x="762000" y="3261360"/>
            <a:ext cx="16764000" cy="3219450"/>
          </a:xfrm>
          <a:prstGeom prst="rect">
            <a:avLst/>
          </a:prstGeom>
        </p:spPr>
      </p:pic>
      <p:sp>
        <p:nvSpPr>
          <p:cNvPr id="476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6709410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Practice Heads assign tasks</a:t>
            </a:r>
          </a:p>
        </p:txBody>
      </p:sp>
      <p:sp>
        <p:nvSpPr>
          <p:cNvPr id="477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7623810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Practice Heads have authority to assign tasks directly to staff based on financial priorities.</a:t>
            </a:r>
          </a:p>
        </p:txBody>
      </p:sp>
      <p:sp>
        <p:nvSpPr>
          <p:cNvPr id="478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6709410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Visibility on task status and deadlines</a:t>
            </a:r>
          </a:p>
        </p:txBody>
      </p:sp>
      <p:sp>
        <p:nvSpPr>
          <p:cNvPr id="479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7623810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Enables clear visibility on task status, deadlines, and invoicing details for better oversight.</a:t>
            </a:r>
          </a:p>
        </p:txBody>
      </p:sp>
      <p:sp>
        <p:nvSpPr>
          <p:cNvPr id="480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6709410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Supports invoicing linked to tasks</a:t>
            </a:r>
          </a:p>
        </p:txBody>
      </p:sp>
      <p:sp>
        <p:nvSpPr>
          <p:cNvPr id="481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7623810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Supports invoicing processes connected directly to completed tasks for accurate billing.</a:t>
            </a:r>
          </a:p>
        </p:txBody>
      </p:sp>
      <p:sp>
        <p:nvSpPr>
          <p:cNvPr id="482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6709410"/>
            <a:ext cx="30813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Facilitates financial control and transparency</a:t>
            </a:r>
          </a:p>
        </p:txBody>
      </p:sp>
      <p:sp>
        <p:nvSpPr>
          <p:cNvPr id="483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8023860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Facilitates financial control and transparency within the practice to ensure accountability.</a:t>
            </a:r>
          </a:p>
        </p:txBody>
      </p:sp>
      <p:sp>
        <p:nvSpPr>
          <p:cNvPr id="484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6709410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Optimizes cash flow and revenue</a:t>
            </a:r>
          </a:p>
        </p:txBody>
      </p:sp>
      <p:sp>
        <p:nvSpPr>
          <p:cNvPr id="485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7623810"/>
            <a:ext cx="3081338" cy="13335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Critical for optimizing cash flow and revenue recognition through efficient task and billing management.</a:t>
            </a:r>
          </a:p>
        </p:txBody>
      </p:sp>
      <p:sp>
        <p:nvSpPr>
          <p:cNvPr id="486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23900"/>
            <a:ext cx="14397038" cy="14668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670"/>
              </a:lnSpc>
            </a:pPr>
            <a:r>
              <a:rPr lang="en-US" sz="4200" spc="-42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Financial Management Module: Task Assignment &amp; Oversight</a:t>
            </a:r>
          </a:p>
        </p:txBody>
      </p:sp>
      <p:pic>
        <p:nvPicPr>
          <p:cNvPr id="48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00">
            <a:alphaModFix amt="100000"/>
          </a:blip>
          <a:stretch/>
        </p:blipFill>
        <p:spPr>
          <a:xfrm>
            <a:off x="15453570" y="0"/>
            <a:ext cx="2834431" cy="1256556"/>
          </a:xfrm>
          <a:prstGeom prst="rect">
            <a:avLst/>
          </a:prstGeom>
        </p:spPr>
      </p:pic>
      <p:pic>
        <p:nvPicPr>
          <p:cNvPr id="48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02">
            <a:alphaModFix amt="100000"/>
          </a:blip>
          <a:stretch/>
        </p:blipFill>
        <p:spPr>
          <a:xfrm>
            <a:off x="16479145" y="0"/>
            <a:ext cx="1808857" cy="1968550"/>
          </a:xfrm>
          <a:prstGeom prst="rect">
            <a:avLst/>
          </a:prstGeom>
        </p:spPr>
      </p:pic>
      <p:pic>
        <p:nvPicPr>
          <p:cNvPr id="48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04">
            <a:alphaModFix amt="100000"/>
          </a:blip>
          <a:stretch/>
        </p:blipFill>
        <p:spPr>
          <a:xfrm>
            <a:off x="1398984" y="5239197"/>
            <a:ext cx="4124325" cy="5047803"/>
          </a:xfrm>
          <a:prstGeom prst="rect">
            <a:avLst/>
          </a:prstGeom>
        </p:spPr>
      </p:pic>
      <p:sp>
        <p:nvSpPr>
          <p:cNvPr id="490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2286000"/>
            <a:ext cx="1439703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Enhancing task allocation, status tracking, invoicing, and financial transparency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" grpId="0"/>
      <p:bldP spid="476" grpId="0"/>
      <p:bldP spid="477" grpId="0"/>
      <p:bldP spid="478" grpId="0"/>
      <p:bldP spid="479" grpId="0"/>
      <p:bldP spid="480" grpId="0"/>
      <p:bldP spid="481" grpId="0"/>
      <p:bldP spid="482" grpId="0"/>
      <p:bldP spid="483" grpId="0"/>
      <p:bldP spid="484" grpId="0"/>
      <p:bldP spid="485" grpId="0"/>
      <p:bldP spid="486" grpId="0"/>
      <p:bldP spid="487" grpId="0"/>
      <p:bldP spid="487" grpId="0"/>
      <p:bldP spid="488" grpId="0"/>
      <p:bldP spid="488" grpId="0"/>
      <p:bldP spid="489" grpId="0"/>
      <p:bldP spid="490" grpId="0"/>
    </p:bldLst>
  </p:timing>
</p:sld>
</file>

<file path=ppt/slides/slide8.xml><?xml version="1.0" encoding="utf-8"?>
<p:sld xmlns:a16="http://schemas.microsoft.com/office/drawing/2014/main" xmlns:asvg="http://schemas.microsoft.com/office/drawing/2016/SVG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08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494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10">
            <a:alphaModFix amt="100000"/>
          </a:blip>
          <a:stretch/>
        </p:blipFill>
        <p:spPr>
          <a:xfrm>
            <a:off x="762000" y="3092863"/>
            <a:ext cx="16764000" cy="2743200"/>
          </a:xfrm>
          <a:prstGeom prst="rect">
            <a:avLst/>
          </a:prstGeom>
        </p:spPr>
      </p:pic>
      <p:pic>
        <p:nvPicPr>
          <p:cNvPr id="49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12">
            <a:alphaModFix amt="100000"/>
          </a:blip>
          <a:stretch/>
        </p:blipFill>
        <p:spPr>
          <a:xfrm>
            <a:off x="1920240" y="6064663"/>
            <a:ext cx="1038225" cy="1038225"/>
          </a:xfrm>
          <a:prstGeom prst="rect">
            <a:avLst/>
          </a:prstGeom>
        </p:spPr>
      </p:pic>
      <p:pic>
        <p:nvPicPr>
          <p:cNvPr id="496" name="iconNode0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15">
            <a:alphaModFix amt="100000"/>
            <a:extLst>
              <a:ext uri="{8B63CCD6-B84E-46D3-B9E3-321D44720C65}">
                <asvg:svgBlip xmlns:r="http://schemas.openxmlformats.org/officeDocument/2006/relationships" xmlns:asvg="http://schemas.microsoft.com/office/drawing/2016/SVG/main" r:embed="rId214"/>
                <a14:useLocalDpi xmlns:a14="http://schemas.microsoft.com/office/drawing/2010/main" val="0"/>
              </a:ext>
            </a:extLst>
          </a:blip>
          <a:srcRect l="0" t="0" r="0" b="0"/>
          <a:stretch/>
        </p:blipFill>
        <p:spPr>
          <a:xfrm>
            <a:off x="2179320" y="6323743"/>
            <a:ext cx="518160" cy="518160"/>
          </a:xfrm>
          <a:prstGeom prst="rect">
            <a:avLst/>
          </a:prstGeom>
        </p:spPr>
      </p:pic>
      <p:sp>
        <p:nvSpPr>
          <p:cNvPr id="497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7260812"/>
            <a:ext cx="30813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Staff management aligned with client and tasks</a:t>
            </a:r>
          </a:p>
        </p:txBody>
      </p:sp>
      <p:sp>
        <p:nvSpPr>
          <p:cNvPr id="498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914400" y="8575262"/>
            <a:ext cx="3081338" cy="9429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475"/>
              </a:lnSpc>
            </a:pPr>
            <a:r>
              <a:rPr lang="en-US" sz="165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Assign staff based on client requirements and specific task needs to ensure proper alignment.</a:t>
            </a:r>
          </a:p>
        </p:txBody>
      </p:sp>
      <p:pic>
        <p:nvPicPr>
          <p:cNvPr id="49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17">
            <a:alphaModFix amt="100000"/>
          </a:blip>
          <a:stretch/>
        </p:blipFill>
        <p:spPr>
          <a:xfrm>
            <a:off x="5273040" y="6064663"/>
            <a:ext cx="1038225" cy="1038225"/>
          </a:xfrm>
          <a:prstGeom prst="rect">
            <a:avLst/>
          </a:prstGeom>
        </p:spPr>
      </p:pic>
      <p:pic>
        <p:nvPicPr>
          <p:cNvPr id="500" name="iconNode1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20">
            <a:alphaModFix amt="100000"/>
            <a:extLst>
              <a:ext uri="{C2AB0B71-65A0-4367-BFA9-04F8F9A8AB9B}">
                <asvg:svgBlip xmlns:r="http://schemas.openxmlformats.org/officeDocument/2006/relationships" xmlns:asvg="http://schemas.microsoft.com/office/drawing/2016/SVG/main" r:embed="rId219"/>
                <a14:useLocalDpi xmlns:a14="http://schemas.microsoft.com/office/drawing/2010/main" val="0"/>
              </a:ext>
            </a:extLst>
          </a:blip>
          <a:srcRect l="0" t="0" r="0" b="0"/>
          <a:stretch/>
        </p:blipFill>
        <p:spPr>
          <a:xfrm>
            <a:off x="5532120" y="6323743"/>
            <a:ext cx="518160" cy="518160"/>
          </a:xfrm>
          <a:prstGeom prst="rect">
            <a:avLst/>
          </a:prstGeom>
        </p:spPr>
      </p:pic>
      <p:sp>
        <p:nvSpPr>
          <p:cNvPr id="501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7260812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Efficient human capital utilization</a:t>
            </a:r>
          </a:p>
        </p:txBody>
      </p:sp>
      <p:sp>
        <p:nvSpPr>
          <p:cNvPr id="502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4267200" y="8175212"/>
            <a:ext cx="3081338" cy="12668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475"/>
              </a:lnSpc>
            </a:pPr>
            <a:r>
              <a:rPr lang="en-US" sz="165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Resource planning enables optimal use of available staff to maximize productivity and reduce idle time.</a:t>
            </a:r>
          </a:p>
        </p:txBody>
      </p:sp>
      <p:pic>
        <p:nvPicPr>
          <p:cNvPr id="50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22">
            <a:alphaModFix amt="100000"/>
          </a:blip>
          <a:stretch/>
        </p:blipFill>
        <p:spPr>
          <a:xfrm>
            <a:off x="8625840" y="6064663"/>
            <a:ext cx="1038225" cy="1038225"/>
          </a:xfrm>
          <a:prstGeom prst="rect">
            <a:avLst/>
          </a:prstGeom>
        </p:spPr>
      </p:pic>
      <p:pic>
        <p:nvPicPr>
          <p:cNvPr id="504" name="iconNode2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25">
            <a:alphaModFix amt="100000"/>
            <a:extLst>
              <a:ext uri="{56F4C301-F5F1-4A0A-964B-452C1ABEDA6C}">
                <asvg:svgBlip xmlns:r="http://schemas.openxmlformats.org/officeDocument/2006/relationships" xmlns:asvg="http://schemas.microsoft.com/office/drawing/2016/SVG/main" r:embed="rId224"/>
                <a14:useLocalDpi xmlns:a14="http://schemas.microsoft.com/office/drawing/2010/main" val="0"/>
              </a:ext>
            </a:extLst>
          </a:blip>
          <a:srcRect l="0" t="0" r="0" b="0"/>
          <a:stretch/>
        </p:blipFill>
        <p:spPr>
          <a:xfrm>
            <a:off x="8884920" y="6323743"/>
            <a:ext cx="518160" cy="518160"/>
          </a:xfrm>
          <a:prstGeom prst="rect">
            <a:avLst/>
          </a:prstGeom>
        </p:spPr>
      </p:pic>
      <p:sp>
        <p:nvSpPr>
          <p:cNvPr id="505" name="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7260812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Dynamic task reassignment</a:t>
            </a:r>
          </a:p>
        </p:txBody>
      </p:sp>
      <p:sp>
        <p:nvSpPr>
          <p:cNvPr id="506" name="Description of a primary heading-2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0" y="8175212"/>
            <a:ext cx="3081338" cy="12668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475"/>
              </a:lnSpc>
            </a:pPr>
            <a:r>
              <a:rPr lang="en-US" sz="165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Tasks can be reassigned flexibly to balance workloads or accommodate staff availability changes.</a:t>
            </a:r>
          </a:p>
        </p:txBody>
      </p:sp>
      <p:pic>
        <p:nvPicPr>
          <p:cNvPr id="50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27">
            <a:alphaModFix amt="100000"/>
          </a:blip>
          <a:stretch/>
        </p:blipFill>
        <p:spPr>
          <a:xfrm>
            <a:off x="11978640" y="6064663"/>
            <a:ext cx="1038225" cy="1038225"/>
          </a:xfrm>
          <a:prstGeom prst="rect">
            <a:avLst/>
          </a:prstGeom>
        </p:spPr>
      </p:pic>
      <p:pic>
        <p:nvPicPr>
          <p:cNvPr id="508" name="iconNode3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30">
            <a:alphaModFix amt="100000"/>
            <a:extLst>
              <a:ext uri="{E9CDF586-E1FC-4052-9341-7C85028F8F42}">
                <asvg:svgBlip xmlns:r="http://schemas.openxmlformats.org/officeDocument/2006/relationships" xmlns:asvg="http://schemas.microsoft.com/office/drawing/2016/SVG/main" r:embed="rId229"/>
                <a14:useLocalDpi xmlns:a14="http://schemas.microsoft.com/office/drawing/2010/main" val="0"/>
              </a:ext>
            </a:extLst>
          </a:blip>
          <a:srcRect l="0" t="0" r="0" b="0"/>
          <a:stretch/>
        </p:blipFill>
        <p:spPr>
          <a:xfrm>
            <a:off x="12237720" y="6323743"/>
            <a:ext cx="518160" cy="518160"/>
          </a:xfrm>
          <a:prstGeom prst="rect">
            <a:avLst/>
          </a:prstGeom>
        </p:spPr>
      </p:pic>
      <p:sp>
        <p:nvSpPr>
          <p:cNvPr id="509" name="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7260812"/>
            <a:ext cx="3081338" cy="809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Workforce data integration</a:t>
            </a:r>
          </a:p>
        </p:txBody>
      </p:sp>
      <p:sp>
        <p:nvSpPr>
          <p:cNvPr id="510" name="Description of a primary heading-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0972800" y="8175212"/>
            <a:ext cx="3081338" cy="12668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475"/>
              </a:lnSpc>
            </a:pPr>
            <a:r>
              <a:rPr lang="en-US" sz="165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Integrates comprehensive workforce data to support capacity planning and performance evaluations.</a:t>
            </a:r>
          </a:p>
        </p:txBody>
      </p:sp>
      <p:pic>
        <p:nvPicPr>
          <p:cNvPr id="511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32">
            <a:alphaModFix amt="100000"/>
          </a:blip>
          <a:stretch/>
        </p:blipFill>
        <p:spPr>
          <a:xfrm>
            <a:off x="15331440" y="6064663"/>
            <a:ext cx="1038225" cy="1038225"/>
          </a:xfrm>
          <a:prstGeom prst="rect">
            <a:avLst/>
          </a:prstGeom>
        </p:spPr>
      </p:pic>
      <p:pic>
        <p:nvPicPr>
          <p:cNvPr id="512" name="iconNode4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35">
            <a:alphaModFix amt="100000"/>
            <a:extLst>
              <a:ext uri="{408622C2-8F9C-42C7-B848-585B9D97EA02}">
                <asvg:svgBlip xmlns:r="http://schemas.openxmlformats.org/officeDocument/2006/relationships" xmlns:asvg="http://schemas.microsoft.com/office/drawing/2016/SVG/main" r:embed="rId234"/>
                <a14:useLocalDpi xmlns:a14="http://schemas.microsoft.com/office/drawing/2010/main" val="0"/>
              </a:ext>
            </a:extLst>
          </a:blip>
          <a:srcRect l="0" t="0" r="0" b="0"/>
          <a:stretch/>
        </p:blipFill>
        <p:spPr>
          <a:xfrm>
            <a:off x="15590520" y="6323743"/>
            <a:ext cx="518160" cy="518160"/>
          </a:xfrm>
          <a:prstGeom prst="rect">
            <a:avLst/>
          </a:prstGeom>
        </p:spPr>
      </p:pic>
      <p:sp>
        <p:nvSpPr>
          <p:cNvPr id="513" name="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7260812"/>
            <a:ext cx="3081338" cy="12096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Enhanced team productivity and accountability</a:t>
            </a:r>
          </a:p>
        </p:txBody>
      </p:sp>
      <p:sp>
        <p:nvSpPr>
          <p:cNvPr id="514" name="Description of a primary heading-4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14325600" y="8575262"/>
            <a:ext cx="3081338" cy="9429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2475"/>
              </a:lnSpc>
            </a:pPr>
            <a:r>
              <a:rPr lang="en-US" sz="165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Improves overall team efficiency and responsibility across engagements through effective resource management.</a:t>
            </a:r>
          </a:p>
        </p:txBody>
      </p:sp>
      <p:sp>
        <p:nvSpPr>
          <p:cNvPr id="515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723900"/>
            <a:ext cx="14397038" cy="146685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670"/>
              </a:lnSpc>
            </a:pPr>
            <a:r>
              <a:rPr lang="en-US" sz="4200" spc="-42" dirty="0">
                <a:solidFill>
                  <a:srgbClr val="FFFFFF">
                    <a:alpha val="100000"/>
                  </a:srgbClr>
                </a:solidFill>
                <a:latin typeface="Poppins Light" panose="00000700000000000000" pitchFamily="2" charset="0"/>
              </a:rPr>
              <a:t>HR Management Module: Resource Planning &amp; Staff Allocation</a:t>
            </a:r>
          </a:p>
        </p:txBody>
      </p:sp>
      <p:pic>
        <p:nvPicPr>
          <p:cNvPr id="516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37">
            <a:alphaModFix amt="100000"/>
          </a:blip>
          <a:stretch/>
        </p:blipFill>
        <p:spPr>
          <a:xfrm>
            <a:off x="15453570" y="0"/>
            <a:ext cx="2834431" cy="1256556"/>
          </a:xfrm>
          <a:prstGeom prst="rect">
            <a:avLst/>
          </a:prstGeom>
        </p:spPr>
      </p:pic>
      <p:pic>
        <p:nvPicPr>
          <p:cNvPr id="51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39">
            <a:alphaModFix amt="100000"/>
          </a:blip>
          <a:stretch/>
        </p:blipFill>
        <p:spPr>
          <a:xfrm>
            <a:off x="16479145" y="0"/>
            <a:ext cx="1808857" cy="1968550"/>
          </a:xfrm>
          <a:prstGeom prst="rect">
            <a:avLst/>
          </a:prstGeom>
        </p:spPr>
      </p:pic>
      <p:pic>
        <p:nvPicPr>
          <p:cNvPr id="518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41">
            <a:alphaModFix amt="100000"/>
          </a:blip>
          <a:stretch/>
        </p:blipFill>
        <p:spPr>
          <a:xfrm>
            <a:off x="1398984" y="5239197"/>
            <a:ext cx="4124325" cy="5047803"/>
          </a:xfrm>
          <a:prstGeom prst="rect">
            <a:avLst/>
          </a:prstGeom>
        </p:spPr>
      </p:pic>
      <p:sp>
        <p:nvSpPr>
          <p:cNvPr id="519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762000" y="2286000"/>
            <a:ext cx="14397038" cy="3429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Optimizing workforce utilization and task management for enhanced productivity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14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  <p:bldP spid="495" grpId="0"/>
      <p:bldP spid="496" grpId="0"/>
      <p:bldP spid="497" grpId="0"/>
      <p:bldP spid="498" grpId="0"/>
      <p:bldP spid="499" grpId="0"/>
      <p:bldP spid="500" grpId="0"/>
      <p:bldP spid="501" grpId="0"/>
      <p:bldP spid="502" grpId="0"/>
      <p:bldP spid="503" grpId="0"/>
      <p:bldP spid="504" grpId="0"/>
      <p:bldP spid="505" grpId="0"/>
      <p:bldP spid="506" grpId="0"/>
      <p:bldP spid="507" grpId="0"/>
      <p:bldP spid="508" grpId="0"/>
      <p:bldP spid="509" grpId="0"/>
      <p:bldP spid="510" grpId="0"/>
      <p:bldP spid="511" grpId="0"/>
      <p:bldP spid="512" grpId="0"/>
      <p:bldP spid="513" grpId="0"/>
      <p:bldP spid="514" grpId="0"/>
      <p:bldP spid="515" grpId="0"/>
      <p:bldP spid="516" grpId="0"/>
      <p:bldP spid="516" grpId="0"/>
      <p:bldP spid="517" grpId="0"/>
      <p:bldP spid="517" grpId="0"/>
      <p:bldP spid="518" grpId="0"/>
      <p:bldP spid="519" grpId="0"/>
    </p:bldLst>
  </p:timing>
</p:sld>
</file>

<file path=ppt/slides/slide9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45">
            <a:alphaModFix amt="100000"/>
          </a:blip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52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47">
            <a:alphaModFix amt="100000"/>
          </a:blip>
          <a:stretch/>
        </p:blipFill>
        <p:spPr>
          <a:xfrm>
            <a:off x="12764986" y="5239197"/>
            <a:ext cx="4124325" cy="5047803"/>
          </a:xfrm>
          <a:prstGeom prst="rect">
            <a:avLst/>
          </a:prstGeom>
        </p:spPr>
      </p:pic>
      <p:pic>
        <p:nvPicPr>
          <p:cNvPr id="524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49">
            <a:alphaModFix amt="100000"/>
          </a:blip>
          <a:stretch/>
        </p:blipFill>
        <p:spPr>
          <a:xfrm>
            <a:off x="8443912" y="2952750"/>
            <a:ext cx="28575" cy="7334250"/>
          </a:xfrm>
          <a:prstGeom prst="rect">
            <a:avLst/>
          </a:prstGeom>
        </p:spPr>
      </p:pic>
      <p:pic>
        <p:nvPicPr>
          <p:cNvPr id="525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51">
            <a:alphaModFix amt="100000"/>
          </a:blip>
          <a:stretch/>
        </p:blipFill>
        <p:spPr>
          <a:xfrm>
            <a:off x="8362950" y="2857500"/>
            <a:ext cx="193625" cy="219075"/>
          </a:xfrm>
          <a:prstGeom prst="rect">
            <a:avLst/>
          </a:prstGeom>
        </p:spPr>
      </p:pic>
      <p:pic>
        <p:nvPicPr>
          <p:cNvPr id="526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53">
            <a:alphaModFix amt="100000"/>
          </a:blip>
          <a:stretch/>
        </p:blipFill>
        <p:spPr>
          <a:xfrm>
            <a:off x="8388382" y="2938462"/>
            <a:ext cx="476250" cy="28575"/>
          </a:xfrm>
          <a:prstGeom prst="rect">
            <a:avLst/>
          </a:prstGeom>
        </p:spPr>
      </p:pic>
      <p:pic>
        <p:nvPicPr>
          <p:cNvPr id="52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55">
            <a:alphaModFix amt="100000"/>
          </a:blip>
          <a:stretch/>
        </p:blipFill>
        <p:spPr>
          <a:xfrm>
            <a:off x="8362950" y="7239000"/>
            <a:ext cx="193625" cy="219075"/>
          </a:xfrm>
          <a:prstGeom prst="rect">
            <a:avLst/>
          </a:prstGeom>
        </p:spPr>
      </p:pic>
      <p:pic>
        <p:nvPicPr>
          <p:cNvPr id="528" name="SVG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57">
            <a:alphaModFix amt="100000"/>
          </a:blip>
          <a:stretch/>
        </p:blipFill>
        <p:spPr>
          <a:xfrm>
            <a:off x="8388382" y="7319962"/>
            <a:ext cx="476250" cy="28575"/>
          </a:xfrm>
          <a:prstGeom prst="rect">
            <a:avLst/>
          </a:prstGeom>
        </p:spPr>
      </p:pic>
      <p:pic>
        <p:nvPicPr>
          <p:cNvPr id="52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59">
            <a:alphaModFix amt="100000"/>
          </a:blip>
          <a:stretch/>
        </p:blipFill>
        <p:spPr>
          <a:xfrm>
            <a:off x="8286750" y="2781300"/>
            <a:ext cx="342900" cy="342900"/>
          </a:xfrm>
          <a:prstGeom prst="rect">
            <a:avLst/>
          </a:prstGeom>
        </p:spPr>
      </p:pic>
      <p:sp>
        <p:nvSpPr>
          <p:cNvPr id="530" name="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85715" y="2837021"/>
            <a:ext cx="176212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01</a:t>
            </a:r>
          </a:p>
        </p:txBody>
      </p:sp>
      <p:sp>
        <p:nvSpPr>
          <p:cNvPr id="531" name="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421255"/>
            <a:ext cx="845343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Deliver tailored financial reports for Practice Heads</a:t>
            </a:r>
          </a:p>
        </p:txBody>
      </p:sp>
      <p:sp>
        <p:nvSpPr>
          <p:cNvPr id="532" name="Description of a primary heading-0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2821305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Provide detailed financial insights customized to the needs of Practice Heads, enabling focused analysis and improved fiscal management.</a:t>
            </a:r>
          </a:p>
        </p:txBody>
      </p:sp>
      <p:pic>
        <p:nvPicPr>
          <p:cNvPr id="533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61">
            <a:alphaModFix amt="100000"/>
          </a:blip>
          <a:stretch/>
        </p:blipFill>
        <p:spPr>
          <a:xfrm>
            <a:off x="8286750" y="7162800"/>
            <a:ext cx="342900" cy="342900"/>
          </a:xfrm>
          <a:prstGeom prst="rect">
            <a:avLst/>
          </a:prstGeom>
        </p:spPr>
      </p:pic>
      <p:sp>
        <p:nvSpPr>
          <p:cNvPr id="534" name="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369427" y="7218521"/>
            <a:ext cx="214312" cy="2381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ctr">
              <a:lnSpc>
                <a:spcPts val="1822"/>
              </a:lnSpc>
            </a:pPr>
            <a:r>
              <a:rPr lang="en-US" sz="1215" spc="-42" dirty="0">
                <a:solidFill>
                  <a:srgbClr val="080A29">
                    <a:alpha val="100000"/>
                  </a:srgbClr>
                </a:solidFill>
                <a:latin typeface="Poppins SemiBold" panose="00000700000000000000" pitchFamily="2" charset="0"/>
              </a:rPr>
              <a:t>02</a:t>
            </a:r>
          </a:p>
        </p:txBody>
      </p:sp>
      <p:sp>
        <p:nvSpPr>
          <p:cNvPr id="535" name="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6802755"/>
            <a:ext cx="8453438" cy="4095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21" dirty="0">
                <a:solidFill>
                  <a:srgbClr val="FFFFFF">
                    <a:alpha val="100000"/>
                  </a:srgbClr>
                </a:solidFill>
                <a:latin typeface="Poppins SemiBold" panose="00000700000000000000" pitchFamily="2" charset="0"/>
              </a:rPr>
              <a:t>Visualize real-time task progress and completion rates</a:t>
            </a:r>
          </a:p>
        </p:txBody>
      </p:sp>
      <p:sp>
        <p:nvSpPr>
          <p:cNvPr id="536" name="Description of a primary heading-1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953500" y="7202805"/>
            <a:ext cx="8453438" cy="67627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F1F1F3">
                    <a:alpha val="70000"/>
                  </a:srgbClr>
                </a:solidFill>
                <a:latin typeface="IBM Plex Sans" panose="00000700000000000000" pitchFamily="2" charset="0"/>
              </a:rPr>
              <a:t>Monitor ongoing tasks with dynamic dashboards that track progress and completion, ensuring timely project delivery and accountability.</a:t>
            </a:r>
          </a:p>
        </p:txBody>
      </p:sp>
      <p:pic>
        <p:nvPicPr>
          <p:cNvPr id="537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63">
            <a:alphaModFix amt="100000"/>
          </a:blip>
          <a:stretch/>
        </p:blipFill>
        <p:spPr>
          <a:xfrm>
            <a:off x="0" y="1524000"/>
            <a:ext cx="7010400" cy="7200900"/>
          </a:xfrm>
          <a:prstGeom prst="rect">
            <a:avLst/>
          </a:prstGeom>
        </p:spPr>
      </p:pic>
      <p:pic>
        <p:nvPicPr>
          <p:cNvPr id="538" name="::before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65">
            <a:alphaModFix amt="100000"/>
          </a:blip>
          <a:stretch/>
        </p:blipFill>
        <p:spPr>
          <a:xfrm>
            <a:off x="4838700" y="1524000"/>
            <a:ext cx="2171700" cy="7200900"/>
          </a:xfrm>
          <a:prstGeom prst="rect">
            <a:avLst/>
          </a:prstGeom>
        </p:spPr>
      </p:pic>
      <p:pic>
        <p:nvPicPr>
          <p:cNvPr id="539" name="Rect">
            <a:extLst>
              <a:ext uri="{FF2B5EF4-FFF2-40B4-BE49-F238E27FC236}">
                <a16:creationId xmlns:a16="http://schemas.microsoft.com/office/drawing/2014/main" id="{A8642F66-C0BB-4949-9A9C-024B120A5D52}"/>
              </a:ext>
            </a:extLst>
          </p:cNvPr>
          <p:cNvPicPr>
            <a:picLocks noChangeAspect="1"/>
          </p:cNvPicPr>
          <p:nvPr/>
        </p:nvPicPr>
        <p:blipFill rotWithShape="1">
          <a:blip r:embed="rId267">
            <a:alphaModFix amt="100000"/>
          </a:blip>
          <a:stretch/>
        </p:blipFill>
        <p:spPr>
          <a:xfrm>
            <a:off x="2439591" y="0"/>
            <a:ext cx="4657725" cy="3916859"/>
          </a:xfrm>
          <a:prstGeom prst="rect">
            <a:avLst/>
          </a:prstGeom>
        </p:spPr>
      </p:pic>
      <p:sp>
        <p:nvSpPr>
          <p:cNvPr id="540" name="Title 3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3202305"/>
            <a:ext cx="4643438" cy="2714625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5265"/>
              </a:lnSpc>
            </a:pPr>
            <a:r>
              <a:rPr lang="en-US" sz="3900" spc="-42" dirty="0">
                <a:solidFill>
                  <a:srgbClr val="080A29">
                    <a:alpha val="100000"/>
                  </a:srgbClr>
                </a:solidFill>
                <a:latin typeface="Poppins Light" panose="00000700000000000000" pitchFamily="2" charset="0"/>
              </a:rPr>
              <a:t>Empower Practice Heads with Real-Time Business Intelligence</a:t>
            </a:r>
          </a:p>
        </p:txBody>
      </p:sp>
      <p:sp>
        <p:nvSpPr>
          <p:cNvPr id="541" name="SubTitle">
            <a:extLst>
              <a:ext uri="{FF2B5EF4-FFF2-40B4-BE49-F238E27FC236}">
                <a16:creationId xmlns:a16="http://schemas.microsoft.com/office/drawing/2014/main" id="{111B4A49-B930-4A89-A1CD-6CA2B3D95AED}"/>
              </a:ext>
            </a:extLst>
          </p:cNvPr>
          <p:cNvSpPr txBox="1"/>
          <p:nvPr/>
        </p:nvSpPr>
        <p:spPr>
          <a:xfrm>
            <a:off x="800100" y="6019800"/>
            <a:ext cx="4643438" cy="990600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algn="l">
              <a:lnSpc>
                <a:spcPts val="2610"/>
              </a:lnSpc>
            </a:pPr>
            <a:r>
              <a:rPr lang="en-US" sz="1800" dirty="0">
                <a:solidFill>
                  <a:srgbClr val="080A29">
                    <a:alpha val="100000"/>
                  </a:srgbClr>
                </a:solidFill>
                <a:latin typeface="IBM Plex Sans" panose="00000700000000000000" pitchFamily="2" charset="0"/>
              </a:rPr>
              <a:t>Leverage comprehensive reporting and analytics to drive data-driven decisions and optimize firm performance</a:t>
            </a:r>
          </a:p>
        </p:txBody>
      </p:sp>
    </p:spTree>
    <p:extLst>
      <p:ext uri="{BB962C8B-B14F-4D97-AF65-F5344CB8AC3E}">
        <p14:creationId xmlns:p14="http://schemas.microsoft.com/office/powerpoint/2010/main" val="3648047976"/>
      </p:ext>
    </p:extLst>
  </p:cSld>
  <p:clrMapOvr>
    <a:masterClrMapping/>
  </p:clrMapOvr>
  <mc:AlternateContent xmlns:p14="http://schemas.microsoft.com/office/powerpoint/2010/main"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6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0"/>
      <p:bldP spid="524" grpId="0"/>
      <p:bldP spid="525" grpId="0"/>
      <p:bldP spid="526" grpId="0"/>
      <p:bldP spid="527" grpId="0"/>
      <p:bldP spid="528" grpId="0"/>
      <p:bldP spid="529" grpId="0"/>
      <p:bldP spid="530" grpId="0"/>
      <p:bldP spid="531" grpId="0"/>
      <p:bldP spid="532" grpId="0"/>
      <p:bldP spid="533" grpId="0"/>
      <p:bldP spid="534" grpId="0"/>
      <p:bldP spid="535" grpId="0"/>
      <p:bldP spid="536" grpId="0"/>
      <p:bldP spid="537" grpId="0"/>
      <p:bldP spid="538" grpId="0"/>
      <p:bldP spid="539" grpId="0"/>
      <p:bldP spid="539" grpId="0"/>
      <p:bldP spid="540" grpId="0"/>
      <p:bldP spid="541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Exporter Version: 2.6.0.0, docId: 21529549, orderId: 9665712</dc:title>
  <dc:creator>Presentations.AI Exporter</dc:creator>
  <lastModifiedBy>Presentations.AI Exporter</lastModifiedBy>
  <revision>1</revision>
  <dcterms:created xsi:type="dcterms:W3CDTF">2025-09-10T10:52:57.0000000Z</dcterms:created>
  <dcterms:modified xsi:type="dcterms:W3CDTF">2025-09-10T10:52:57.0000000Z</dcterms:modified>
</coreProperties>
</file>