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6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5EE"/>
    <a:srgbClr val="209CD6"/>
    <a:srgbClr val="5791A5"/>
    <a:srgbClr val="4AB4E4"/>
    <a:srgbClr val="1C2F38"/>
    <a:srgbClr val="299FD7"/>
    <a:srgbClr val="259ED6"/>
    <a:srgbClr val="6BB3CB"/>
    <a:srgbClr val="A2D2EA"/>
    <a:srgbClr val="1A3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 in ICAI" userId="1411aa51-248e-4b92-89b6-9aec4478c0cb" providerId="ADAL" clId="{34A67859-BDEF-4BBE-B829-C23638DAF9DF}"/>
    <pc:docChg chg="delSld">
      <pc:chgData name="AI in ICAI" userId="1411aa51-248e-4b92-89b6-9aec4478c0cb" providerId="ADAL" clId="{34A67859-BDEF-4BBE-B829-C23638DAF9DF}" dt="2024-04-14T11:47:35.796" v="3" actId="47"/>
      <pc:docMkLst>
        <pc:docMk/>
      </pc:docMkLst>
      <pc:sldChg chg="del">
        <pc:chgData name="AI in ICAI" userId="1411aa51-248e-4b92-89b6-9aec4478c0cb" providerId="ADAL" clId="{34A67859-BDEF-4BBE-B829-C23638DAF9DF}" dt="2024-04-14T11:47:35.796" v="3" actId="47"/>
        <pc:sldMkLst>
          <pc:docMk/>
          <pc:sldMk cId="231383731" sldId="258"/>
        </pc:sldMkLst>
      </pc:sldChg>
      <pc:sldChg chg="del">
        <pc:chgData name="AI in ICAI" userId="1411aa51-248e-4b92-89b6-9aec4478c0cb" providerId="ADAL" clId="{34A67859-BDEF-4BBE-B829-C23638DAF9DF}" dt="2024-04-14T11:47:34.274" v="1" actId="47"/>
        <pc:sldMkLst>
          <pc:docMk/>
          <pc:sldMk cId="2193885342" sldId="259"/>
        </pc:sldMkLst>
      </pc:sldChg>
      <pc:sldChg chg="del">
        <pc:chgData name="AI in ICAI" userId="1411aa51-248e-4b92-89b6-9aec4478c0cb" providerId="ADAL" clId="{34A67859-BDEF-4BBE-B829-C23638DAF9DF}" dt="2024-04-14T11:47:34.901" v="2" actId="47"/>
        <pc:sldMkLst>
          <pc:docMk/>
          <pc:sldMk cId="2244639133" sldId="260"/>
        </pc:sldMkLst>
      </pc:sldChg>
      <pc:sldChg chg="del">
        <pc:chgData name="AI in ICAI" userId="1411aa51-248e-4b92-89b6-9aec4478c0cb" providerId="ADAL" clId="{34A67859-BDEF-4BBE-B829-C23638DAF9DF}" dt="2024-04-14T11:47:33.523" v="0" actId="47"/>
        <pc:sldMkLst>
          <pc:docMk/>
          <pc:sldMk cId="713716680" sldId="262"/>
        </pc:sldMkLst>
      </pc:sldChg>
    </pc:docChg>
  </pc:docChgLst>
  <pc:docChgLst>
    <pc:chgData name="AI in ICAI" userId="1411aa51-248e-4b92-89b6-9aec4478c0cb" providerId="ADAL" clId="{D22F2F30-228E-4FAE-B773-493D9A69E692}"/>
    <pc:docChg chg="custSel modSld">
      <pc:chgData name="AI in ICAI" userId="1411aa51-248e-4b92-89b6-9aec4478c0cb" providerId="ADAL" clId="{D22F2F30-228E-4FAE-B773-493D9A69E692}" dt="2024-04-14T11:37:40.938" v="4" actId="1038"/>
      <pc:docMkLst>
        <pc:docMk/>
      </pc:docMkLst>
      <pc:sldChg chg="delSp modSp mod">
        <pc:chgData name="AI in ICAI" userId="1411aa51-248e-4b92-89b6-9aec4478c0cb" providerId="ADAL" clId="{D22F2F30-228E-4FAE-B773-493D9A69E692}" dt="2024-04-14T11:37:40.938" v="4" actId="1038"/>
        <pc:sldMkLst>
          <pc:docMk/>
          <pc:sldMk cId="2226690929" sldId="261"/>
        </pc:sldMkLst>
        <pc:spChg chg="del">
          <ac:chgData name="AI in ICAI" userId="1411aa51-248e-4b92-89b6-9aec4478c0cb" providerId="ADAL" clId="{D22F2F30-228E-4FAE-B773-493D9A69E692}" dt="2024-04-14T11:37:25.590" v="0" actId="478"/>
          <ac:spMkLst>
            <pc:docMk/>
            <pc:sldMk cId="2226690929" sldId="261"/>
            <ac:spMk id="10" creationId="{C627F1E5-88AA-2902-7FB6-2F305569AC79}"/>
          </ac:spMkLst>
        </pc:spChg>
        <pc:spChg chg="mod">
          <ac:chgData name="AI in ICAI" userId="1411aa51-248e-4b92-89b6-9aec4478c0cb" providerId="ADAL" clId="{D22F2F30-228E-4FAE-B773-493D9A69E692}" dt="2024-04-14T11:37:40.938" v="4" actId="1038"/>
          <ac:spMkLst>
            <pc:docMk/>
            <pc:sldMk cId="2226690929" sldId="261"/>
            <ac:spMk id="50" creationId="{5374917F-E415-45D0-6561-5643AD7089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EE5D-27CE-4366-88A4-7BB671B55C2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6802E-C780-4FB7-9213-A84B624B0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1pPr>
    <a:lvl2pPr marL="226314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2pPr>
    <a:lvl3pPr marL="452628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3pPr>
    <a:lvl4pPr marL="678942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4pPr>
    <a:lvl5pPr marL="905256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5pPr>
    <a:lvl6pPr marL="1131570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6pPr>
    <a:lvl7pPr marL="1357884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7pPr>
    <a:lvl8pPr marL="1584198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8pPr>
    <a:lvl9pPr marL="1810512" algn="l" defTabSz="452628" rtl="0" eaLnBrk="1" latinLnBrk="0" hangingPunct="1">
      <a:defRPr sz="5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5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9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5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7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5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B4277F-170A-4204-9B1C-1B1BFE8356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8F2B8-FC63-4DBC-9394-69B321561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svg"/><Relationship Id="rId17" Type="http://schemas.openxmlformats.org/officeDocument/2006/relationships/image" Target="../media/image15.jpe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3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bg1"/>
            </a:gs>
            <a:gs pos="82000">
              <a:srgbClr val="89C6E5"/>
            </a:gs>
            <a:gs pos="100000">
              <a:srgbClr val="0590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omputer with a graph and a phone&#10;&#10;Description automatically generated">
            <a:extLst>
              <a:ext uri="{FF2B5EF4-FFF2-40B4-BE49-F238E27FC236}">
                <a16:creationId xmlns:a16="http://schemas.microsoft.com/office/drawing/2014/main" id="{FCF7CDCE-D706-C9C1-9E38-7D9C0FCB596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8" y="4398066"/>
            <a:ext cx="6884917" cy="550793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A3F5983-A1BF-B9FC-3963-630AB2E975E5}"/>
              </a:ext>
            </a:extLst>
          </p:cNvPr>
          <p:cNvSpPr/>
          <p:nvPr/>
        </p:nvSpPr>
        <p:spPr>
          <a:xfrm>
            <a:off x="-26917" y="-122750"/>
            <a:ext cx="6884917" cy="3911600"/>
          </a:xfrm>
          <a:custGeom>
            <a:avLst/>
            <a:gdLst>
              <a:gd name="connsiteX0" fmla="*/ 0 w 6884917"/>
              <a:gd name="connsiteY0" fmla="*/ 0 h 3911600"/>
              <a:gd name="connsiteX1" fmla="*/ 6884917 w 6884917"/>
              <a:gd name="connsiteY1" fmla="*/ 0 h 3911600"/>
              <a:gd name="connsiteX2" fmla="*/ 6884917 w 6884917"/>
              <a:gd name="connsiteY2" fmla="*/ 2540499 h 3911600"/>
              <a:gd name="connsiteX3" fmla="*/ 6795014 w 6884917"/>
              <a:gd name="connsiteY3" fmla="*/ 2627625 h 3911600"/>
              <a:gd name="connsiteX4" fmla="*/ 3455918 w 6884917"/>
              <a:gd name="connsiteY4" fmla="*/ 3911600 h 3911600"/>
              <a:gd name="connsiteX5" fmla="*/ 116823 w 6884917"/>
              <a:gd name="connsiteY5" fmla="*/ 2627625 h 3911600"/>
              <a:gd name="connsiteX6" fmla="*/ 0 w 6884917"/>
              <a:gd name="connsiteY6" fmla="*/ 2514411 h 39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4917" h="3911600">
                <a:moveTo>
                  <a:pt x="0" y="0"/>
                </a:moveTo>
                <a:lnTo>
                  <a:pt x="6884917" y="0"/>
                </a:lnTo>
                <a:lnTo>
                  <a:pt x="6884917" y="2540499"/>
                </a:lnTo>
                <a:lnTo>
                  <a:pt x="6795014" y="2627625"/>
                </a:lnTo>
                <a:cubicBezTo>
                  <a:pt x="5903326" y="3427029"/>
                  <a:pt x="4734963" y="3911600"/>
                  <a:pt x="3455918" y="3911600"/>
                </a:cubicBezTo>
                <a:cubicBezTo>
                  <a:pt x="2176874" y="3911600"/>
                  <a:pt x="1008510" y="3427029"/>
                  <a:pt x="116823" y="2627625"/>
                </a:cubicBezTo>
                <a:lnTo>
                  <a:pt x="0" y="251441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l="-16000" r="-8000"/>
            </a:stretch>
          </a:blipFill>
          <a:ln>
            <a:noFill/>
          </a:ln>
          <a:effectLst>
            <a:innerShdw blurRad="457200" dist="1066800" dir="1620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FE7B019-7975-ECF5-7507-A3E765C3A6B4}"/>
              </a:ext>
            </a:extLst>
          </p:cNvPr>
          <p:cNvSpPr/>
          <p:nvPr/>
        </p:nvSpPr>
        <p:spPr>
          <a:xfrm>
            <a:off x="1269000" y="1400055"/>
            <a:ext cx="4320000" cy="4320000"/>
          </a:xfrm>
          <a:prstGeom prst="flowChartConnector">
            <a:avLst/>
          </a:prstGeom>
          <a:blipFill dpi="0" rotWithShape="1">
            <a:blip r:embed="rId3"/>
            <a:srcRect/>
            <a:stretch>
              <a:fillRect l="-9000" r="-7000"/>
            </a:stretch>
          </a:blipFill>
          <a:ln w="28575">
            <a:solidFill>
              <a:schemeClr val="bg1"/>
            </a:solidFill>
          </a:ln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6B1290-20B6-D4FE-FBCC-1243BB1CB35E}"/>
              </a:ext>
            </a:extLst>
          </p:cNvPr>
          <p:cNvCxnSpPr>
            <a:cxnSpLocks/>
          </p:cNvCxnSpPr>
          <p:nvPr/>
        </p:nvCxnSpPr>
        <p:spPr>
          <a:xfrm>
            <a:off x="1204706" y="8959276"/>
            <a:ext cx="0" cy="761396"/>
          </a:xfrm>
          <a:prstGeom prst="line">
            <a:avLst/>
          </a:prstGeom>
          <a:noFill/>
          <a:ln w="28575" cap="flat" cmpd="sng" algn="ctr">
            <a:solidFill>
              <a:srgbClr val="101D2E"/>
            </a:solidFill>
            <a:prstDash val="solid"/>
            <a:miter lim="800000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55FF626-C4A1-8C09-9510-BA6F386CC85F}"/>
              </a:ext>
            </a:extLst>
          </p:cNvPr>
          <p:cNvSpPr txBox="1"/>
          <p:nvPr/>
        </p:nvSpPr>
        <p:spPr>
          <a:xfrm>
            <a:off x="1248865" y="8924752"/>
            <a:ext cx="21801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400" b="1" i="1" dirty="0">
                <a:latin typeface="Google Sans"/>
              </a:rPr>
              <a:t>PARTICIPANTS:</a:t>
            </a:r>
          </a:p>
          <a:p>
            <a:pPr defTabSz="914400">
              <a:defRPr/>
            </a:pPr>
            <a:r>
              <a:rPr lang="en-US" sz="1200" b="1" dirty="0">
                <a:latin typeface="Google Sans"/>
              </a:rPr>
              <a:t>SCAN OR CLICK ON </a:t>
            </a:r>
          </a:p>
          <a:p>
            <a:pPr defTabSz="914400">
              <a:defRPr/>
            </a:pPr>
            <a:r>
              <a:rPr lang="en-US" sz="1200" b="1" dirty="0">
                <a:latin typeface="Google Sans"/>
              </a:rPr>
              <a:t>THE LINK TO REGISTER</a:t>
            </a:r>
          </a:p>
          <a:p>
            <a:pPr defTabSz="914400">
              <a:defRPr/>
            </a:pPr>
            <a:r>
              <a:rPr lang="en-US" sz="1400" i="1" dirty="0">
                <a:solidFill>
                  <a:schemeClr val="bg1"/>
                </a:solidFill>
                <a:latin typeface="Google Sans"/>
              </a:rPr>
              <a:t>https://shorturl.at/vLNZ1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8E74F-97DB-617E-AB6B-F0B13B583091}"/>
              </a:ext>
            </a:extLst>
          </p:cNvPr>
          <p:cNvSpPr txBox="1"/>
          <p:nvPr/>
        </p:nvSpPr>
        <p:spPr>
          <a:xfrm>
            <a:off x="2961639" y="8924752"/>
            <a:ext cx="2632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defRPr/>
            </a:pPr>
            <a:r>
              <a:rPr lang="en-US" sz="1400" b="1" i="1" dirty="0">
                <a:latin typeface="Google Sans"/>
              </a:rPr>
              <a:t>PANELISTS:</a:t>
            </a:r>
          </a:p>
          <a:p>
            <a:pPr algn="r" defTabSz="914400">
              <a:defRPr/>
            </a:pPr>
            <a:r>
              <a:rPr lang="en-US" sz="1200" b="1" dirty="0">
                <a:latin typeface="Google Sans"/>
              </a:rPr>
              <a:t>SCAN OR CLICK ON </a:t>
            </a:r>
          </a:p>
          <a:p>
            <a:pPr algn="r" defTabSz="914400">
              <a:defRPr/>
            </a:pPr>
            <a:r>
              <a:rPr lang="en-US" sz="1200" b="1" dirty="0">
                <a:latin typeface="Google Sans"/>
              </a:rPr>
              <a:t>THE LINK TO REGISTER</a:t>
            </a:r>
          </a:p>
          <a:p>
            <a:pPr algn="r" defTabSz="914400">
              <a:defRPr/>
            </a:pPr>
            <a:r>
              <a:rPr lang="en-US" sz="1400" i="1" dirty="0">
                <a:solidFill>
                  <a:schemeClr val="bg1"/>
                </a:solidFill>
                <a:latin typeface="Google Sans"/>
              </a:rPr>
              <a:t>https://shorturl.at/irsOQ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F1E5FE-B956-D3A4-5250-101EE52E186C}"/>
              </a:ext>
            </a:extLst>
          </p:cNvPr>
          <p:cNvCxnSpPr>
            <a:cxnSpLocks/>
          </p:cNvCxnSpPr>
          <p:nvPr/>
        </p:nvCxnSpPr>
        <p:spPr>
          <a:xfrm>
            <a:off x="5695924" y="8959276"/>
            <a:ext cx="0" cy="761396"/>
          </a:xfrm>
          <a:prstGeom prst="line">
            <a:avLst/>
          </a:prstGeom>
          <a:noFill/>
          <a:ln w="28575" cap="flat" cmpd="sng" algn="ctr">
            <a:solidFill>
              <a:srgbClr val="101D2E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9A418A4-7288-25B8-0E9B-24191A2CE835}"/>
              </a:ext>
            </a:extLst>
          </p:cNvPr>
          <p:cNvSpPr txBox="1"/>
          <p:nvPr/>
        </p:nvSpPr>
        <p:spPr>
          <a:xfrm>
            <a:off x="43102" y="7077933"/>
            <a:ext cx="64639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Panelist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need to Register for AI Hackathon by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</a:t>
            </a:r>
            <a:r>
              <a:rPr 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17th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2024, 9 PM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Committee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will invite Shortlisted Panelist to Present One Use Case </a:t>
            </a: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Webinar scheduled on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April,2024 (5 PM-7 PM).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4691813-9561-3234-88E2-5C7B3180D919}"/>
              </a:ext>
            </a:extLst>
          </p:cNvPr>
          <p:cNvSpPr/>
          <p:nvPr/>
        </p:nvSpPr>
        <p:spPr>
          <a:xfrm rot="5400000">
            <a:off x="191203" y="122520"/>
            <a:ext cx="1248937" cy="1003898"/>
          </a:xfrm>
          <a:custGeom>
            <a:avLst/>
            <a:gdLst>
              <a:gd name="connsiteX0" fmla="*/ 0 w 1344346"/>
              <a:gd name="connsiteY0" fmla="*/ 1003898 h 1003898"/>
              <a:gd name="connsiteX1" fmla="*/ 0 w 1344346"/>
              <a:gd name="connsiteY1" fmla="*/ 0 h 1003898"/>
              <a:gd name="connsiteX2" fmla="*/ 842397 w 1344346"/>
              <a:gd name="connsiteY2" fmla="*/ 0 h 1003898"/>
              <a:gd name="connsiteX3" fmla="*/ 1344346 w 1344346"/>
              <a:gd name="connsiteY3" fmla="*/ 501949 h 1003898"/>
              <a:gd name="connsiteX4" fmla="*/ 842397 w 1344346"/>
              <a:gd name="connsiteY4" fmla="*/ 1003898 h 100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4346" h="1003898">
                <a:moveTo>
                  <a:pt x="0" y="1003898"/>
                </a:moveTo>
                <a:lnTo>
                  <a:pt x="0" y="0"/>
                </a:lnTo>
                <a:lnTo>
                  <a:pt x="842397" y="0"/>
                </a:lnTo>
                <a:cubicBezTo>
                  <a:pt x="1119616" y="0"/>
                  <a:pt x="1344346" y="224730"/>
                  <a:pt x="1344346" y="501949"/>
                </a:cubicBezTo>
                <a:cubicBezTo>
                  <a:pt x="1344346" y="779168"/>
                  <a:pt x="1119616" y="1003898"/>
                  <a:pt x="842397" y="10038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30" descr="A picture containing text, emblem, logo, symbol&#10;&#10;Description automatically generated">
            <a:extLst>
              <a:ext uri="{FF2B5EF4-FFF2-40B4-BE49-F238E27FC236}">
                <a16:creationId xmlns:a16="http://schemas.microsoft.com/office/drawing/2014/main" id="{DB76D311-F56A-9083-96B1-63955AD76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53" y="305576"/>
            <a:ext cx="753038" cy="8234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84B2B7A-E527-39D5-ECCF-2478D602A90A}"/>
              </a:ext>
            </a:extLst>
          </p:cNvPr>
          <p:cNvSpPr txBox="1"/>
          <p:nvPr/>
        </p:nvSpPr>
        <p:spPr>
          <a:xfrm>
            <a:off x="1422018" y="58483"/>
            <a:ext cx="53315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THE INSTITUTE OF </a:t>
            </a:r>
          </a:p>
          <a:p>
            <a:pPr>
              <a:defRPr/>
            </a:pPr>
            <a:r>
              <a:rPr lang="en-US" sz="21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CHARTERED ACCOUNTANTS OF INDIA</a:t>
            </a:r>
          </a:p>
          <a:p>
            <a:pPr>
              <a:defRPr/>
            </a:pPr>
            <a:r>
              <a:rPr lang="en-US" sz="1600" i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(Set up by an Act of Parliament)</a:t>
            </a:r>
            <a:endParaRPr lang="en-US" sz="160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34A75E21-AD81-945C-93DA-B7A14D855683}"/>
              </a:ext>
            </a:extLst>
          </p:cNvPr>
          <p:cNvSpPr/>
          <p:nvPr/>
        </p:nvSpPr>
        <p:spPr>
          <a:xfrm>
            <a:off x="1269000" y="1400055"/>
            <a:ext cx="4320000" cy="4320000"/>
          </a:xfrm>
          <a:prstGeom prst="flowChartConnector">
            <a:avLst/>
          </a:prstGeom>
          <a:solidFill>
            <a:schemeClr val="tx1">
              <a:alpha val="48000"/>
            </a:schemeClr>
          </a:solidFill>
          <a:ln w="28575">
            <a:solidFill>
              <a:schemeClr val="bg1"/>
            </a:solidFill>
          </a:ln>
          <a:effectLst>
            <a:outerShdw blurRad="342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F59D23F-4614-4A08-5D01-13DB9AA900B1}"/>
              </a:ext>
            </a:extLst>
          </p:cNvPr>
          <p:cNvSpPr txBox="1"/>
          <p:nvPr/>
        </p:nvSpPr>
        <p:spPr>
          <a:xfrm>
            <a:off x="1470105" y="2351523"/>
            <a:ext cx="41099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8100000" algn="tr" rotWithShape="0">
                    <a:prstClr val="black">
                      <a:alpha val="64000"/>
                    </a:prstClr>
                  </a:outerShdw>
                </a:effectLst>
                <a:uLnTx/>
                <a:uFillTx/>
                <a:latin typeface="Swis721 Cn BT" panose="020B05060202020A0204" pitchFamily="34" charset="0"/>
              </a:rPr>
              <a:t>AI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8100000" algn="tr" rotWithShape="0">
                    <a:prstClr val="black">
                      <a:alpha val="64000"/>
                    </a:prstClr>
                  </a:outerShdw>
                </a:effectLst>
                <a:latin typeface="Swis721 Cn BT" panose="020B05060202020A0204" pitchFamily="34" charset="0"/>
              </a:rPr>
              <a:t>Hackath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8100000" algn="tr" rotWithShape="0">
                    <a:prstClr val="black">
                      <a:alpha val="64000"/>
                    </a:prstClr>
                  </a:outerShdw>
                </a:effectLst>
                <a:uLnTx/>
                <a:uFillTx/>
                <a:latin typeface="Swis721 Cn BT" panose="020B05060202020A0204" pitchFamily="34" charset="0"/>
              </a:rPr>
              <a:t>on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8100000" algn="tr" rotWithShape="0">
                    <a:prstClr val="black">
                      <a:alpha val="64000"/>
                    </a:prstClr>
                  </a:outerShdw>
                </a:effectLst>
                <a:uLnTx/>
                <a:uFillTx/>
                <a:latin typeface="Swis721 Cn BT" panose="020B05060202020A0204" pitchFamily="34" charset="0"/>
              </a:rPr>
              <a:t>Use Cases 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8100000" algn="tr" rotWithShape="0">
                    <a:prstClr val="black">
                      <a:alpha val="64000"/>
                    </a:prstClr>
                  </a:outerShdw>
                </a:effectLst>
                <a:latin typeface="Swis721 Cn BT" panose="020B05060202020A0204" pitchFamily="34" charset="0"/>
              </a:rPr>
              <a:t>Word Processing, Drafting &amp; Document Creating with AI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8100000" algn="tr" rotWithShape="0">
                  <a:prstClr val="black">
                    <a:alpha val="64000"/>
                  </a:prstClr>
                </a:outerShdw>
              </a:effectLst>
              <a:uLnTx/>
              <a:uFillTx/>
              <a:latin typeface="Swis721 Cn BT" panose="020B05060202020A0204" pitchFamily="34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FF0E4B35-A06A-79F4-5A90-3100DCCB8507}"/>
              </a:ext>
            </a:extLst>
          </p:cNvPr>
          <p:cNvSpPr/>
          <p:nvPr/>
        </p:nvSpPr>
        <p:spPr>
          <a:xfrm>
            <a:off x="1027950" y="4167301"/>
            <a:ext cx="1080000" cy="1080000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002CFD31-A96F-C1C8-9089-960016553B2A}"/>
              </a:ext>
            </a:extLst>
          </p:cNvPr>
          <p:cNvSpPr/>
          <p:nvPr/>
        </p:nvSpPr>
        <p:spPr>
          <a:xfrm>
            <a:off x="2173841" y="4934200"/>
            <a:ext cx="1080000" cy="1080000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51DBBEF-100B-24A6-01C9-08438EBD6408}"/>
              </a:ext>
            </a:extLst>
          </p:cNvPr>
          <p:cNvSpPr/>
          <p:nvPr/>
        </p:nvSpPr>
        <p:spPr>
          <a:xfrm>
            <a:off x="3752999" y="4934200"/>
            <a:ext cx="1080000" cy="1080000"/>
          </a:xfrm>
          <a:prstGeom prst="flowChartConnector">
            <a:avLst/>
          </a:prstGeom>
          <a:blipFill dpi="0" rotWithShape="1">
            <a:blip r:embed="rId7"/>
            <a:srcRect/>
            <a:stretch>
              <a:fillRect t="-1000" r="-7000" b="-19000"/>
            </a:stretch>
          </a:blipFill>
          <a:ln w="28575">
            <a:solidFill>
              <a:schemeClr val="bg1"/>
            </a:solidFill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C210FCD6-707D-71AC-CB08-41745A00CD18}"/>
              </a:ext>
            </a:extLst>
          </p:cNvPr>
          <p:cNvSpPr/>
          <p:nvPr/>
        </p:nvSpPr>
        <p:spPr>
          <a:xfrm>
            <a:off x="4832999" y="4167301"/>
            <a:ext cx="1080000" cy="1080000"/>
          </a:xfrm>
          <a:prstGeom prst="flowChartConnector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chemeClr val="bg1"/>
            </a:solidFill>
          </a:ln>
          <a:effectLst>
            <a:innerShdw blurRad="1143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33">
            <a:extLst>
              <a:ext uri="{FF2B5EF4-FFF2-40B4-BE49-F238E27FC236}">
                <a16:creationId xmlns:a16="http://schemas.microsoft.com/office/drawing/2014/main" id="{438947A5-55F0-917B-581A-57B58AB5D277}"/>
              </a:ext>
            </a:extLst>
          </p:cNvPr>
          <p:cNvSpPr txBox="1"/>
          <p:nvPr/>
        </p:nvSpPr>
        <p:spPr>
          <a:xfrm>
            <a:off x="645230" y="5249849"/>
            <a:ext cx="1734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b="1" dirty="0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CA.  Ranjeet  Kumar   </a:t>
            </a:r>
          </a:p>
          <a:p>
            <a:pPr algn="ctr">
              <a:defRPr/>
            </a:pPr>
            <a:r>
              <a:rPr lang="en-US" sz="1100" b="1" dirty="0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Agarwal</a:t>
            </a:r>
          </a:p>
          <a:p>
            <a:pPr algn="ctr">
              <a:defRPr/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" pitchFamily="2" charset="0"/>
                <a:cs typeface="Open Sans" pitchFamily="2" charset="0"/>
              </a:rPr>
              <a:t>President, ICAI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2" name="TextBox 27">
            <a:extLst>
              <a:ext uri="{FF2B5EF4-FFF2-40B4-BE49-F238E27FC236}">
                <a16:creationId xmlns:a16="http://schemas.microsoft.com/office/drawing/2014/main" id="{C104C671-EC5A-5F97-02BB-B6624D688BEF}"/>
              </a:ext>
            </a:extLst>
          </p:cNvPr>
          <p:cNvSpPr txBox="1"/>
          <p:nvPr/>
        </p:nvSpPr>
        <p:spPr>
          <a:xfrm>
            <a:off x="4809657" y="5241176"/>
            <a:ext cx="1497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b="1" dirty="0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CA.  </a:t>
            </a:r>
            <a:r>
              <a:rPr lang="en-US" sz="1100" b="1" dirty="0" err="1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Charanjot</a:t>
            </a:r>
            <a:r>
              <a:rPr lang="en-US" sz="1100" b="1" dirty="0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  Singh  </a:t>
            </a:r>
          </a:p>
          <a:p>
            <a:pPr algn="ctr">
              <a:defRPr/>
            </a:pPr>
            <a:r>
              <a:rPr lang="en-US" sz="1100" b="1" dirty="0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Nanda</a:t>
            </a:r>
          </a:p>
          <a:p>
            <a:pPr algn="ctr">
              <a:defRPr/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" pitchFamily="2" charset="0"/>
                <a:cs typeface="Open Sans" pitchFamily="2" charset="0"/>
              </a:rPr>
              <a:t>Vice-President, ICAI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F900AB99-D25E-2C47-67FC-F7D277179E9F}"/>
              </a:ext>
            </a:extLst>
          </p:cNvPr>
          <p:cNvSpPr txBox="1"/>
          <p:nvPr/>
        </p:nvSpPr>
        <p:spPr>
          <a:xfrm>
            <a:off x="1702415" y="6068419"/>
            <a:ext cx="20557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b="1" dirty="0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CA.  Dayaniwas  </a:t>
            </a:r>
          </a:p>
          <a:p>
            <a:pPr algn="ctr">
              <a:defRPr/>
            </a:pPr>
            <a:r>
              <a:rPr lang="en-US" sz="1100" b="1" dirty="0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Sharma</a:t>
            </a:r>
          </a:p>
          <a:p>
            <a:pPr algn="ctr">
              <a:defRPr/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" pitchFamily="2" charset="0"/>
                <a:cs typeface="Open Sans" pitchFamily="2" charset="0"/>
              </a:rPr>
              <a:t>Chairman, AI in ICAI</a:t>
            </a:r>
          </a:p>
        </p:txBody>
      </p:sp>
      <p:sp>
        <p:nvSpPr>
          <p:cNvPr id="54" name="TextBox 30">
            <a:extLst>
              <a:ext uri="{FF2B5EF4-FFF2-40B4-BE49-F238E27FC236}">
                <a16:creationId xmlns:a16="http://schemas.microsoft.com/office/drawing/2014/main" id="{82FFD942-9BCD-0B6A-5A63-332BFAB2E846}"/>
              </a:ext>
            </a:extLst>
          </p:cNvPr>
          <p:cNvSpPr txBox="1"/>
          <p:nvPr/>
        </p:nvSpPr>
        <p:spPr>
          <a:xfrm>
            <a:off x="3406697" y="6068419"/>
            <a:ext cx="18712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100" b="1" dirty="0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CA.  Umesh  </a:t>
            </a:r>
          </a:p>
          <a:p>
            <a:pPr algn="ctr">
              <a:defRPr/>
            </a:pPr>
            <a:r>
              <a:rPr lang="en-US" sz="1100" b="1" dirty="0">
                <a:latin typeface="Lato" panose="020F0502020204030203" pitchFamily="34" charset="0"/>
                <a:ea typeface="Open Sans ExtraBold" pitchFamily="2" charset="0"/>
                <a:cs typeface="Open Sans ExtraBold" pitchFamily="2" charset="0"/>
              </a:rPr>
              <a:t>Sharma</a:t>
            </a:r>
          </a:p>
          <a:p>
            <a:pPr algn="ctr">
              <a:defRPr/>
            </a:pP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Open Sans" pitchFamily="2" charset="0"/>
                <a:cs typeface="Open Sans" pitchFamily="2" charset="0"/>
              </a:rPr>
              <a:t>Vice-Chairman, AI in ICAI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74917F-E415-45D0-6561-5643AD7089EE}"/>
              </a:ext>
            </a:extLst>
          </p:cNvPr>
          <p:cNvSpPr txBox="1"/>
          <p:nvPr/>
        </p:nvSpPr>
        <p:spPr>
          <a:xfrm>
            <a:off x="-2382" y="3676473"/>
            <a:ext cx="1275181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</a:rPr>
              <a:t>UNSTRUCTURED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8BDCB3-7E9B-F48B-92AD-82615A99864C}"/>
              </a:ext>
            </a:extLst>
          </p:cNvPr>
          <p:cNvSpPr/>
          <p:nvPr/>
        </p:nvSpPr>
        <p:spPr>
          <a:xfrm>
            <a:off x="1150077" y="6640872"/>
            <a:ext cx="4344761" cy="439441"/>
          </a:xfrm>
          <a:prstGeom prst="roundRect">
            <a:avLst>
              <a:gd name="adj" fmla="val 20968"/>
            </a:avLst>
          </a:prstGeom>
          <a:solidFill>
            <a:srgbClr val="1C2F3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2561D5-14EF-2AD1-F128-490EC1E32574}"/>
              </a:ext>
            </a:extLst>
          </p:cNvPr>
          <p:cNvSpPr txBox="1"/>
          <p:nvPr/>
        </p:nvSpPr>
        <p:spPr>
          <a:xfrm>
            <a:off x="1377472" y="6661644"/>
            <a:ext cx="3889972" cy="337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400" b="1" baseline="30000" dirty="0">
                <a:solidFill>
                  <a:schemeClr val="bg1"/>
                </a:solidFill>
                <a:latin typeface="Lato Black" panose="020F0A02020204030203" pitchFamily="34" charset="0"/>
                <a:ea typeface="Open Sans" pitchFamily="2" charset="0"/>
                <a:cs typeface="Open Sans" pitchFamily="2" charset="0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Lato" panose="020F0502020204030203" pitchFamily="34" charset="0"/>
                <a:ea typeface="Open Sans" pitchFamily="2" charset="0"/>
                <a:cs typeface="Open Sans" pitchFamily="2" charset="0"/>
              </a:rPr>
              <a:t>19th APRIL  2024            5 PM TO 7 PM </a:t>
            </a:r>
            <a:endParaRPr lang="en-US" sz="1400" i="1" dirty="0">
              <a:solidFill>
                <a:schemeClr val="bg1"/>
              </a:solidFill>
              <a:latin typeface="Lato" panose="020F0502020204030203" pitchFamily="34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42" name="Graphic 41" descr="Daily calendar with solid fill">
            <a:extLst>
              <a:ext uri="{FF2B5EF4-FFF2-40B4-BE49-F238E27FC236}">
                <a16:creationId xmlns:a16="http://schemas.microsoft.com/office/drawing/2014/main" id="{DFAFBCAC-3C8D-A2C7-288A-F06D48CFBF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08105" y="6661208"/>
            <a:ext cx="324000" cy="324000"/>
          </a:xfrm>
          <a:prstGeom prst="rect">
            <a:avLst/>
          </a:prstGeom>
        </p:spPr>
      </p:pic>
      <p:pic>
        <p:nvPicPr>
          <p:cNvPr id="43" name="Graphic 42" descr="Watch with solid fill">
            <a:extLst>
              <a:ext uri="{FF2B5EF4-FFF2-40B4-BE49-F238E27FC236}">
                <a16:creationId xmlns:a16="http://schemas.microsoft.com/office/drawing/2014/main" id="{E83D5DF3-71DC-7B5F-3FD7-AFAD06E935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15540" y="6697208"/>
            <a:ext cx="288000" cy="288000"/>
          </a:xfrm>
          <a:prstGeom prst="rect">
            <a:avLst/>
          </a:prstGeom>
        </p:spPr>
      </p:pic>
      <p:pic>
        <p:nvPicPr>
          <p:cNvPr id="12" name="Picture 11" descr="A black background with a star&#10;&#10;Description automatically generated">
            <a:extLst>
              <a:ext uri="{FF2B5EF4-FFF2-40B4-BE49-F238E27FC236}">
                <a16:creationId xmlns:a16="http://schemas.microsoft.com/office/drawing/2014/main" id="{2189EDA5-F711-1273-893B-37BAECF6C54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326" b="46353"/>
          <a:stretch/>
        </p:blipFill>
        <p:spPr>
          <a:xfrm>
            <a:off x="742007" y="8641468"/>
            <a:ext cx="5373986" cy="393435"/>
          </a:xfrm>
          <a:prstGeom prst="rect">
            <a:avLst/>
          </a:prstGeom>
        </p:spPr>
      </p:pic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F6FB52BD-13E6-AE3E-B58E-18FE93BBB267}"/>
              </a:ext>
            </a:extLst>
          </p:cNvPr>
          <p:cNvSpPr/>
          <p:nvPr/>
        </p:nvSpPr>
        <p:spPr>
          <a:xfrm>
            <a:off x="150113" y="3190197"/>
            <a:ext cx="809168" cy="436138"/>
          </a:xfrm>
          <a:prstGeom prst="wedgeRectCallout">
            <a:avLst>
              <a:gd name="adj1" fmla="val -7049"/>
              <a:gd name="adj2" fmla="val 72726"/>
            </a:avLst>
          </a:prstGeom>
          <a:solidFill>
            <a:srgbClr val="209CD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A5EE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417E61-B220-0F36-E9C2-E29E88694BE3}"/>
              </a:ext>
            </a:extLst>
          </p:cNvPr>
          <p:cNvSpPr txBox="1"/>
          <p:nvPr/>
        </p:nvSpPr>
        <p:spPr>
          <a:xfrm>
            <a:off x="157311" y="3199650"/>
            <a:ext cx="756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b="1" dirty="0">
                <a:solidFill>
                  <a:prstClr val="black"/>
                </a:solidFill>
                <a:latin typeface="Lato Black" panose="020F0A02020204030203" pitchFamily="34" charset="0"/>
              </a:rPr>
              <a:t>2 CPE</a:t>
            </a:r>
          </a:p>
          <a:p>
            <a:pPr algn="ctr">
              <a:defRPr/>
            </a:pPr>
            <a:r>
              <a:rPr lang="en-US" sz="1050" b="1" dirty="0">
                <a:solidFill>
                  <a:prstClr val="black"/>
                </a:solidFill>
                <a:latin typeface="Lato Black" panose="020F0A02020204030203" pitchFamily="34" charset="0"/>
              </a:rPr>
              <a:t>HOURS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0D801-0A0E-4B32-9903-182F5DE014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70032" y="8845531"/>
            <a:ext cx="952470" cy="961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530DF3-9D8E-393D-38C1-0B8E9DB6215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014" y="8844740"/>
            <a:ext cx="949887" cy="970097"/>
          </a:xfrm>
          <a:prstGeom prst="rect">
            <a:avLst/>
          </a:prstGeom>
        </p:spPr>
      </p:pic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75346873-84EF-9E17-9761-3495132CEB1D}"/>
              </a:ext>
            </a:extLst>
          </p:cNvPr>
          <p:cNvSpPr/>
          <p:nvPr/>
        </p:nvSpPr>
        <p:spPr>
          <a:xfrm>
            <a:off x="4802764" y="4170420"/>
            <a:ext cx="1080000" cy="1080000"/>
          </a:xfrm>
          <a:prstGeom prst="flowChartConnector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kern="0" dirty="0">
              <a:ln>
                <a:solidFill>
                  <a:srgbClr val="DDB65E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4B2F71-B2AF-EA22-3F8C-6D9B19C5B8B6}"/>
              </a:ext>
            </a:extLst>
          </p:cNvPr>
          <p:cNvSpPr txBox="1"/>
          <p:nvPr/>
        </p:nvSpPr>
        <p:spPr>
          <a:xfrm>
            <a:off x="4653130" y="770436"/>
            <a:ext cx="185390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AI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in ICAI</a:t>
            </a:r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9408A34-09B3-6837-15D4-5F29857B6227}"/>
              </a:ext>
            </a:extLst>
          </p:cNvPr>
          <p:cNvSpPr/>
          <p:nvPr/>
        </p:nvSpPr>
        <p:spPr>
          <a:xfrm>
            <a:off x="2024317" y="2036197"/>
            <a:ext cx="2928536" cy="399199"/>
          </a:xfrm>
          <a:prstGeom prst="roundRect">
            <a:avLst>
              <a:gd name="adj" fmla="val 3214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1A5EE"/>
                </a:solidFill>
              </a:rPr>
              <a:t>Live Webinar on</a:t>
            </a:r>
          </a:p>
        </p:txBody>
      </p:sp>
    </p:spTree>
    <p:extLst>
      <p:ext uri="{BB962C8B-B14F-4D97-AF65-F5344CB8AC3E}">
        <p14:creationId xmlns:p14="http://schemas.microsoft.com/office/powerpoint/2010/main" val="22266909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1794</TotalTime>
  <Words>158</Words>
  <Application>Microsoft Office PowerPoint</Application>
  <PresentationFormat>A4 Paper (210x297 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Google Sans</vt:lpstr>
      <vt:lpstr>Lato</vt:lpstr>
      <vt:lpstr>Lato Black</vt:lpstr>
      <vt:lpstr>Open Sans</vt:lpstr>
      <vt:lpstr>Open Sans ExtraBold</vt:lpstr>
      <vt:lpstr>Segoe UI</vt:lpstr>
      <vt:lpstr>Segoe UI Black</vt:lpstr>
      <vt:lpstr>Swis721 Cn BT</vt:lpstr>
      <vt:lpstr>Times New Roman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MANJINDER SAROA</dc:creator>
  <cp:lastModifiedBy>AI in ICAI</cp:lastModifiedBy>
  <cp:revision>17</cp:revision>
  <dcterms:created xsi:type="dcterms:W3CDTF">2024-04-01T08:02:27Z</dcterms:created>
  <dcterms:modified xsi:type="dcterms:W3CDTF">2024-04-14T11:47:39Z</dcterms:modified>
</cp:coreProperties>
</file>