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9" r:id="rId3"/>
    <p:sldId id="290" r:id="rId4"/>
    <p:sldId id="29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79F"/>
    <a:srgbClr val="F1B51D"/>
    <a:srgbClr val="FF2C33"/>
    <a:srgbClr val="F67615"/>
    <a:srgbClr val="E77E22"/>
    <a:srgbClr val="DA241C"/>
    <a:srgbClr val="007E19"/>
    <a:srgbClr val="FF0000"/>
    <a:srgbClr val="F04722"/>
    <a:srgbClr val="F9E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671"/>
  </p:normalViewPr>
  <p:slideViewPr>
    <p:cSldViewPr snapToGrid="0">
      <p:cViewPr varScale="1">
        <p:scale>
          <a:sx n="104" d="100"/>
          <a:sy n="104" d="100"/>
        </p:scale>
        <p:origin x="8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C3E-353A-4009-8A5E-D45ECD4CAB96}" type="datetimeFigureOut">
              <a:rPr lang="en-US" smtClean="0"/>
              <a:t>9/27/23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9E12-2BB2-44FB-8E4D-EFFFBDF27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3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C3E-353A-4009-8A5E-D45ECD4CAB96}" type="datetimeFigureOut">
              <a:rPr lang="en-US" smtClean="0"/>
              <a:t>9/27/23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9E12-2BB2-44FB-8E4D-EFFFBDF27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17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C3E-353A-4009-8A5E-D45ECD4CAB96}" type="datetimeFigureOut">
              <a:rPr lang="en-US" smtClean="0"/>
              <a:t>9/27/23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9E12-2BB2-44FB-8E4D-EFFFBDF27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8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C3E-353A-4009-8A5E-D45ECD4CAB96}" type="datetimeFigureOut">
              <a:rPr lang="en-US" smtClean="0"/>
              <a:t>9/27/23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9E12-2BB2-44FB-8E4D-EFFFBDF27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11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C3E-353A-4009-8A5E-D45ECD4CAB96}" type="datetimeFigureOut">
              <a:rPr lang="en-US" smtClean="0"/>
              <a:t>9/27/23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9E12-2BB2-44FB-8E4D-EFFFBDF27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46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C3E-353A-4009-8A5E-D45ECD4CAB96}" type="datetimeFigureOut">
              <a:rPr lang="en-US" smtClean="0"/>
              <a:t>9/27/23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9E12-2BB2-44FB-8E4D-EFFFBDF27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9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C3E-353A-4009-8A5E-D45ECD4CAB96}" type="datetimeFigureOut">
              <a:rPr lang="en-US" smtClean="0"/>
              <a:t>9/27/23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9E12-2BB2-44FB-8E4D-EFFFBDF27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8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C3E-353A-4009-8A5E-D45ECD4CAB96}" type="datetimeFigureOut">
              <a:rPr lang="en-US" smtClean="0"/>
              <a:t>9/27/23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9E12-2BB2-44FB-8E4D-EFFFBDF27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20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C3E-353A-4009-8A5E-D45ECD4CAB96}" type="datetimeFigureOut">
              <a:rPr lang="en-US" smtClean="0"/>
              <a:t>9/27/23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9E12-2BB2-44FB-8E4D-EFFFBDF27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19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C3E-353A-4009-8A5E-D45ECD4CAB96}" type="datetimeFigureOut">
              <a:rPr lang="en-US" smtClean="0"/>
              <a:t>9/27/23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9E12-2BB2-44FB-8E4D-EFFFBDF27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6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C3E-353A-4009-8A5E-D45ECD4CAB96}" type="datetimeFigureOut">
              <a:rPr lang="en-US" smtClean="0"/>
              <a:t>9/27/23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9E12-2BB2-44FB-8E4D-EFFFBDF27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54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ABC3E-353A-4009-8A5E-D45ECD4CAB96}" type="datetimeFigureOut">
              <a:rPr lang="en-US" smtClean="0"/>
              <a:t>9/27/23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49E12-2BB2-44FB-8E4D-EFFFBDF27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28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1896"/>
            <a:ext cx="12191999" cy="255319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latin typeface="Avenir Next Medium" panose="020B0503020202020204" pitchFamily="34" charset="0"/>
              </a:rPr>
              <a:t>Welcome to the </a:t>
            </a:r>
            <a:br>
              <a:rPr lang="en-US" sz="4000" dirty="0">
                <a:latin typeface="Avenir Next Medium" panose="020B0503020202020204" pitchFamily="34" charset="0"/>
              </a:rPr>
            </a:br>
            <a:r>
              <a:rPr lang="en-US" sz="4000" dirty="0">
                <a:latin typeface="Avenir Next Medium" panose="020B0503020202020204" pitchFamily="34" charset="0"/>
              </a:rPr>
              <a:t>30</a:t>
            </a:r>
            <a:r>
              <a:rPr lang="en-US" sz="4000" baseline="30000" dirty="0">
                <a:latin typeface="Avenir Next Medium" panose="020B0503020202020204" pitchFamily="34" charset="0"/>
              </a:rPr>
              <a:t>th</a:t>
            </a:r>
            <a:r>
              <a:rPr lang="en-US" sz="4000" dirty="0">
                <a:latin typeface="Avenir Next Medium" panose="020B0503020202020204" pitchFamily="34" charset="0"/>
              </a:rPr>
              <a:t> </a:t>
            </a:r>
            <a:r>
              <a:rPr lang="en-IN" sz="4000" dirty="0">
                <a:latin typeface="Avenir Next Medium" panose="020B0503020202020204" pitchFamily="34" charset="0"/>
              </a:rPr>
              <a:t>Annual General Meeting of</a:t>
            </a:r>
            <a:br>
              <a:rPr lang="en-US" sz="4000" b="1" dirty="0">
                <a:solidFill>
                  <a:srgbClr val="007E19"/>
                </a:solidFill>
                <a:latin typeface="Avenir Next Demi Bold" panose="020B0503020202020204" pitchFamily="34" charset="0"/>
              </a:rPr>
            </a:br>
            <a:r>
              <a:rPr lang="en-IN" sz="4000" b="1" dirty="0">
                <a:solidFill>
                  <a:srgbClr val="17479F"/>
                </a:solidFill>
                <a:latin typeface="Avenir Next" panose="020B0503020202020204" pitchFamily="34" charset="0"/>
              </a:rPr>
              <a:t>B.A.G. Films and Media Limited</a:t>
            </a:r>
            <a:endParaRPr lang="en-US" sz="4000" b="1" dirty="0">
              <a:solidFill>
                <a:srgbClr val="17479F"/>
              </a:solidFill>
              <a:latin typeface="Avenir Next" panose="020B0503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C068BD-233C-4960-AB10-542C8EC1D1AD}"/>
              </a:ext>
            </a:extLst>
          </p:cNvPr>
          <p:cNvSpPr/>
          <p:nvPr/>
        </p:nvSpPr>
        <p:spPr>
          <a:xfrm>
            <a:off x="0" y="6120882"/>
            <a:ext cx="12192000" cy="737118"/>
          </a:xfrm>
          <a:prstGeom prst="rect">
            <a:avLst/>
          </a:prstGeom>
          <a:solidFill>
            <a:srgbClr val="F1B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E80000"/>
              </a:solidFill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749F0D8-9B43-4275-A4B2-B42D1EB96BCA}"/>
              </a:ext>
            </a:extLst>
          </p:cNvPr>
          <p:cNvSpPr txBox="1">
            <a:spLocks/>
          </p:cNvSpPr>
          <p:nvPr/>
        </p:nvSpPr>
        <p:spPr>
          <a:xfrm>
            <a:off x="1803694" y="6248365"/>
            <a:ext cx="9144000" cy="637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3200" dirty="0">
                <a:solidFill>
                  <a:srgbClr val="17479F"/>
                </a:solidFill>
              </a:rPr>
              <a:t>Wednesday, 27th September, 2023 at 04:30 PM (IST)</a:t>
            </a:r>
          </a:p>
        </p:txBody>
      </p:sp>
      <p:sp>
        <p:nvSpPr>
          <p:cNvPr id="3" name="AutoShape 1">
            <a:extLst>
              <a:ext uri="{FF2B5EF4-FFF2-40B4-BE49-F238E27FC236}">
                <a16:creationId xmlns:a16="http://schemas.microsoft.com/office/drawing/2014/main" id="{0B95F0CA-1D23-0BEA-5DA8-0D5CD5ECF63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5">
            <a:extLst>
              <a:ext uri="{FF2B5EF4-FFF2-40B4-BE49-F238E27FC236}">
                <a16:creationId xmlns:a16="http://schemas.microsoft.com/office/drawing/2014/main" id="{71F660C1-1E38-DDEA-3A45-7DA8CC0E22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3581E878-CEDE-3AC4-1143-C782BE3C0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891" y="876020"/>
            <a:ext cx="2971417" cy="1725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87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18526"/>
            <a:ext cx="12191999" cy="172574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IN" sz="4000" b="1" dirty="0">
                <a:solidFill>
                  <a:srgbClr val="17479F"/>
                </a:solidFill>
                <a:latin typeface="Avenir Next" panose="020B0503020202020204" pitchFamily="34" charset="0"/>
              </a:rPr>
              <a:t>B.A.G. Films and Media Limited</a:t>
            </a:r>
            <a:br>
              <a:rPr lang="en-US" sz="4000" dirty="0">
                <a:latin typeface="Avenir Next Medium" panose="020B0503020202020204" pitchFamily="34" charset="0"/>
              </a:rPr>
            </a:br>
            <a:r>
              <a:rPr lang="en-US" sz="4000" dirty="0">
                <a:latin typeface="Avenir Next Medium" panose="020B0503020202020204" pitchFamily="34" charset="0"/>
              </a:rPr>
              <a:t>30</a:t>
            </a:r>
            <a:r>
              <a:rPr lang="en-US" sz="4000" baseline="30000" dirty="0">
                <a:latin typeface="Avenir Next Medium" panose="020B0503020202020204" pitchFamily="34" charset="0"/>
              </a:rPr>
              <a:t>th</a:t>
            </a:r>
            <a:r>
              <a:rPr lang="en-US" sz="4000" dirty="0">
                <a:latin typeface="Avenir Next Medium" panose="020B0503020202020204" pitchFamily="34" charset="0"/>
              </a:rPr>
              <a:t> </a:t>
            </a:r>
            <a:r>
              <a:rPr lang="en-IN" sz="4000" dirty="0">
                <a:latin typeface="Avenir Next Medium" panose="020B0503020202020204" pitchFamily="34" charset="0"/>
              </a:rPr>
              <a:t>Annual General Meeting Start in</a:t>
            </a:r>
            <a:endParaRPr lang="en-US" sz="4000" b="1" dirty="0">
              <a:solidFill>
                <a:srgbClr val="17479F"/>
              </a:solidFill>
              <a:latin typeface="Avenir Next" panose="020B0503020202020204" pitchFamily="34" charset="0"/>
            </a:endParaRPr>
          </a:p>
        </p:txBody>
      </p:sp>
      <p:sp>
        <p:nvSpPr>
          <p:cNvPr id="3" name="AutoShape 1">
            <a:extLst>
              <a:ext uri="{FF2B5EF4-FFF2-40B4-BE49-F238E27FC236}">
                <a16:creationId xmlns:a16="http://schemas.microsoft.com/office/drawing/2014/main" id="{0B95F0CA-1D23-0BEA-5DA8-0D5CD5ECF63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5">
            <a:extLst>
              <a:ext uri="{FF2B5EF4-FFF2-40B4-BE49-F238E27FC236}">
                <a16:creationId xmlns:a16="http://schemas.microsoft.com/office/drawing/2014/main" id="{71F660C1-1E38-DDEA-3A45-7DA8CC0E22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3581E878-CEDE-3AC4-1143-C782BE3C0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891" y="480604"/>
            <a:ext cx="2971417" cy="1725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8255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1896"/>
            <a:ext cx="12191999" cy="255319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latin typeface="Avenir Next Medium" panose="020B0503020202020204" pitchFamily="34" charset="0"/>
              </a:rPr>
              <a:t>Thank You for Joining</a:t>
            </a:r>
            <a:br>
              <a:rPr lang="en-US" sz="4000" dirty="0">
                <a:latin typeface="Avenir Next Medium" panose="020B0503020202020204" pitchFamily="34" charset="0"/>
              </a:rPr>
            </a:br>
            <a:r>
              <a:rPr lang="en-US" sz="4000" dirty="0">
                <a:latin typeface="Avenir Next Medium" panose="020B0503020202020204" pitchFamily="34" charset="0"/>
              </a:rPr>
              <a:t>30</a:t>
            </a:r>
            <a:r>
              <a:rPr lang="en-US" sz="4000" baseline="30000" dirty="0">
                <a:latin typeface="Avenir Next Medium" panose="020B0503020202020204" pitchFamily="34" charset="0"/>
              </a:rPr>
              <a:t>th</a:t>
            </a:r>
            <a:r>
              <a:rPr lang="en-US" sz="4000" dirty="0">
                <a:latin typeface="Avenir Next Medium" panose="020B0503020202020204" pitchFamily="34" charset="0"/>
              </a:rPr>
              <a:t> </a:t>
            </a:r>
            <a:r>
              <a:rPr lang="en-IN" sz="4000" dirty="0">
                <a:latin typeface="Avenir Next Medium" panose="020B0503020202020204" pitchFamily="34" charset="0"/>
              </a:rPr>
              <a:t>Annual General Meeting of</a:t>
            </a:r>
            <a:br>
              <a:rPr lang="en-US" sz="4000" b="1" dirty="0">
                <a:solidFill>
                  <a:srgbClr val="007E19"/>
                </a:solidFill>
                <a:latin typeface="Avenir Next Demi Bold" panose="020B0503020202020204" pitchFamily="34" charset="0"/>
              </a:rPr>
            </a:br>
            <a:r>
              <a:rPr lang="en-IN" sz="4000" b="1" dirty="0">
                <a:solidFill>
                  <a:srgbClr val="17479F"/>
                </a:solidFill>
                <a:latin typeface="Avenir Next" panose="020B0503020202020204" pitchFamily="34" charset="0"/>
              </a:rPr>
              <a:t>B.A.G. Films and Media Limited</a:t>
            </a:r>
            <a:endParaRPr lang="en-US" sz="4000" b="1" dirty="0">
              <a:solidFill>
                <a:srgbClr val="17479F"/>
              </a:solidFill>
              <a:latin typeface="Avenir Next" panose="020B0503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C068BD-233C-4960-AB10-542C8EC1D1AD}"/>
              </a:ext>
            </a:extLst>
          </p:cNvPr>
          <p:cNvSpPr/>
          <p:nvPr/>
        </p:nvSpPr>
        <p:spPr>
          <a:xfrm>
            <a:off x="0" y="6120882"/>
            <a:ext cx="12192000" cy="737118"/>
          </a:xfrm>
          <a:prstGeom prst="rect">
            <a:avLst/>
          </a:prstGeom>
          <a:solidFill>
            <a:srgbClr val="F1B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E80000"/>
              </a:solidFill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749F0D8-9B43-4275-A4B2-B42D1EB96BCA}"/>
              </a:ext>
            </a:extLst>
          </p:cNvPr>
          <p:cNvSpPr txBox="1">
            <a:spLocks/>
          </p:cNvSpPr>
          <p:nvPr/>
        </p:nvSpPr>
        <p:spPr>
          <a:xfrm>
            <a:off x="1803694" y="6248365"/>
            <a:ext cx="9144000" cy="637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solidFill>
                  <a:srgbClr val="17479F"/>
                </a:solidFill>
              </a:rPr>
              <a:t>The meeting is now concluded.</a:t>
            </a:r>
          </a:p>
        </p:txBody>
      </p:sp>
      <p:sp>
        <p:nvSpPr>
          <p:cNvPr id="3" name="AutoShape 1">
            <a:extLst>
              <a:ext uri="{FF2B5EF4-FFF2-40B4-BE49-F238E27FC236}">
                <a16:creationId xmlns:a16="http://schemas.microsoft.com/office/drawing/2014/main" id="{0B95F0CA-1D23-0BEA-5DA8-0D5CD5ECF63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5">
            <a:extLst>
              <a:ext uri="{FF2B5EF4-FFF2-40B4-BE49-F238E27FC236}">
                <a16:creationId xmlns:a16="http://schemas.microsoft.com/office/drawing/2014/main" id="{71F660C1-1E38-DDEA-3A45-7DA8CC0E22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3581E878-CEDE-3AC4-1143-C782BE3C0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891" y="876020"/>
            <a:ext cx="2971417" cy="1725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2012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18526"/>
            <a:ext cx="12191999" cy="172574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IN" sz="4000" b="1" dirty="0">
                <a:solidFill>
                  <a:srgbClr val="17479F"/>
                </a:solidFill>
                <a:latin typeface="Avenir Next" panose="020B0503020202020204" pitchFamily="34" charset="0"/>
              </a:rPr>
              <a:t>B.A.G. Films and Media Limited</a:t>
            </a:r>
            <a:br>
              <a:rPr lang="en-US" sz="4000" dirty="0">
                <a:latin typeface="Avenir Next Medium" panose="020B0503020202020204" pitchFamily="34" charset="0"/>
              </a:rPr>
            </a:br>
            <a:r>
              <a:rPr lang="en-US" sz="4000" b="1" dirty="0">
                <a:latin typeface="Arial Black" panose="020B0A04020102020204" pitchFamily="34" charset="0"/>
              </a:rPr>
              <a:t>e-Voting is in progress</a:t>
            </a:r>
            <a:endParaRPr lang="en-US" sz="4000" b="1" dirty="0">
              <a:solidFill>
                <a:srgbClr val="17479F"/>
              </a:solidFill>
              <a:latin typeface="Avenir Next" panose="020B0503020202020204" pitchFamily="34" charset="0"/>
            </a:endParaRPr>
          </a:p>
        </p:txBody>
      </p:sp>
      <p:sp>
        <p:nvSpPr>
          <p:cNvPr id="3" name="AutoShape 1">
            <a:extLst>
              <a:ext uri="{FF2B5EF4-FFF2-40B4-BE49-F238E27FC236}">
                <a16:creationId xmlns:a16="http://schemas.microsoft.com/office/drawing/2014/main" id="{0B95F0CA-1D23-0BEA-5DA8-0D5CD5ECF63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5">
            <a:extLst>
              <a:ext uri="{FF2B5EF4-FFF2-40B4-BE49-F238E27FC236}">
                <a16:creationId xmlns:a16="http://schemas.microsoft.com/office/drawing/2014/main" id="{71F660C1-1E38-DDEA-3A45-7DA8CC0E22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3581E878-CEDE-3AC4-1143-C782BE3C0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891" y="480604"/>
            <a:ext cx="2971417" cy="1725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6227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91</Words>
  <Application>Microsoft Macintosh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Black</vt:lpstr>
      <vt:lpstr>Avenir Next</vt:lpstr>
      <vt:lpstr>Avenir Next Demi Bold</vt:lpstr>
      <vt:lpstr>Avenir Next Medium</vt:lpstr>
      <vt:lpstr>Calibri</vt:lpstr>
      <vt:lpstr>Calibri Light</vt:lpstr>
      <vt:lpstr>Office Theme</vt:lpstr>
      <vt:lpstr>Welcome to the  30th Annual General Meeting of B.A.G. Films and Media Limited</vt:lpstr>
      <vt:lpstr>B.A.G. Films and Media Limited 30th Annual General Meeting Start in</vt:lpstr>
      <vt:lpstr>Thank You for Joining 30th Annual General Meeting of B.A.G. Films and Media Limited</vt:lpstr>
      <vt:lpstr>B.A.G. Films and Media Limited e-Voting is in progress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 Madhav Infra Project Limited’s   Extra Ordinal General Meeting.</dc:title>
  <dc:creator>PARTH</dc:creator>
  <cp:lastModifiedBy>Microsoft Office User</cp:lastModifiedBy>
  <cp:revision>439</cp:revision>
  <dcterms:created xsi:type="dcterms:W3CDTF">2020-07-07T03:35:20Z</dcterms:created>
  <dcterms:modified xsi:type="dcterms:W3CDTF">2023-09-27T08:19:58Z</dcterms:modified>
</cp:coreProperties>
</file>