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</p:sldMasterIdLst>
  <p:notesMasterIdLst>
    <p:notesMasterId r:id="rId14"/>
  </p:notesMasterIdLst>
  <p:handoutMasterIdLst>
    <p:handoutMasterId r:id="rId15"/>
  </p:handoutMasterIdLst>
  <p:sldIdLst>
    <p:sldId id="398" r:id="rId6"/>
    <p:sldId id="397" r:id="rId7"/>
    <p:sldId id="399" r:id="rId8"/>
    <p:sldId id="400" r:id="rId9"/>
    <p:sldId id="401" r:id="rId10"/>
    <p:sldId id="402" r:id="rId11"/>
    <p:sldId id="403" r:id="rId12"/>
    <p:sldId id="40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400"/>
    <a:srgbClr val="228B22"/>
    <a:srgbClr val="A020F6"/>
    <a:srgbClr val="0000FF"/>
    <a:srgbClr val="636569"/>
    <a:srgbClr val="715091"/>
    <a:srgbClr val="176DAD"/>
    <a:srgbClr val="0D78C9"/>
    <a:srgbClr val="024C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92" d="100"/>
          <a:sy n="92" d="100"/>
        </p:scale>
        <p:origin x="216" y="82"/>
      </p:cViewPr>
      <p:guideLst>
        <p:guide orient="horz" pos="2160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352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93C83-2184-4286-ABE1-941A40B40C8F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03001-E0F2-47E5-A338-816CC267AF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5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3241F-7ED4-45AC-844C-15DB0D5F9CCD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3B8C3-A209-4A55-9261-22C2A02B31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8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17">
              <a:defRPr/>
            </a:pPr>
            <a:r>
              <a:rPr lang="en-US" sz="1300" b="1" dirty="0">
                <a:gradFill>
                  <a:gsLst>
                    <a:gs pos="1250">
                      <a:srgbClr val="000000"/>
                    </a:gs>
                    <a:gs pos="99000">
                      <a:srgbClr val="000000"/>
                    </a:gs>
                  </a:gsLst>
                  <a:lin ang="5400000" scaled="0"/>
                </a:gradFill>
              </a:rPr>
              <a:t>Key message:</a:t>
            </a:r>
          </a:p>
          <a:p>
            <a:r>
              <a:rPr lang="en-US" sz="1300" dirty="0"/>
              <a:t>Power BI is a business analytics service. With Power BI you can now see all of your data through a single pane of glass. Live Power BI dashboards and reports show visualizations and KPIs from data residing both on-premises and in the cloud, providing a consolidated view across your business regardless of where your data lives.</a:t>
            </a:r>
          </a:p>
          <a:p>
            <a:pPr defTabSz="990717">
              <a:defRPr/>
            </a:pPr>
            <a:endParaRPr lang="en-US" sz="3500" dirty="0">
              <a:gradFill>
                <a:gsLst>
                  <a:gs pos="1250">
                    <a:srgbClr val="000000"/>
                  </a:gs>
                  <a:gs pos="99000">
                    <a:srgbClr val="000000"/>
                  </a:gs>
                </a:gsLst>
                <a:lin ang="5400000" scaled="0"/>
              </a:gradFill>
            </a:endParaRPr>
          </a:p>
          <a:p>
            <a:pPr defTabSz="990717">
              <a:defRPr/>
            </a:pPr>
            <a:r>
              <a:rPr lang="en-US" sz="3500" b="1" dirty="0">
                <a:gradFill>
                  <a:gsLst>
                    <a:gs pos="1250">
                      <a:srgbClr val="000000"/>
                    </a:gs>
                    <a:gs pos="99000">
                      <a:srgbClr val="000000"/>
                    </a:gs>
                  </a:gsLst>
                  <a:lin ang="5400000" scaled="0"/>
                </a:gradFill>
              </a:rPr>
              <a:t>Talking points:</a:t>
            </a:r>
          </a:p>
          <a:p>
            <a:pPr defTabSz="990717"/>
            <a:r>
              <a:rPr lang="en-US" sz="1300" dirty="0">
                <a:gradFill>
                  <a:gsLst>
                    <a:gs pos="1250">
                      <a:srgbClr val="000000"/>
                    </a:gs>
                    <a:gs pos="99000">
                      <a:srgbClr val="000000"/>
                    </a:gs>
                  </a:gsLst>
                  <a:lin ang="5400000" scaled="0"/>
                </a:gradFill>
              </a:rPr>
              <a:t>This is Power BI in a nutshell and the overall benefits to your business. We will look at what this means for the IT Pro and the key benefits for IT on the next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1A89D-8738-4ED5-BF6E-F438F4965D3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114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 descr="bluemes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4067" y="1287"/>
            <a:ext cx="12209092" cy="6856713"/>
          </a:xfrm>
          <a:prstGeom prst="rect">
            <a:avLst/>
          </a:prstGeom>
        </p:spPr>
      </p:pic>
      <p:sp>
        <p:nvSpPr>
          <p:cNvPr id="21" name="Title"/>
          <p:cNvSpPr>
            <a:spLocks noGrp="1"/>
          </p:cNvSpPr>
          <p:nvPr>
            <p:ph type="ctrTitle"/>
          </p:nvPr>
        </p:nvSpPr>
        <p:spPr>
          <a:xfrm>
            <a:off x="914400" y="914400"/>
            <a:ext cx="10363200" cy="1828800"/>
          </a:xfrm>
        </p:spPr>
        <p:txBody>
          <a:bodyPr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ubtitle"/>
          <p:cNvSpPr>
            <a:spLocks noGrp="1"/>
          </p:cNvSpPr>
          <p:nvPr>
            <p:ph type="subTitle" idx="1"/>
          </p:nvPr>
        </p:nvSpPr>
        <p:spPr>
          <a:xfrm>
            <a:off x="914400" y="3203579"/>
            <a:ext cx="10363200" cy="987425"/>
          </a:xfrm>
        </p:spPr>
        <p:txBody>
          <a:bodyPr>
            <a:normAutofit/>
          </a:bodyPr>
          <a:lstStyle>
            <a:lvl1pPr marL="0" indent="0" algn="l">
              <a:buNone/>
              <a:defRPr sz="1604" b="0">
                <a:solidFill>
                  <a:schemeClr val="tx1"/>
                </a:solidFill>
              </a:defRPr>
            </a:lvl1pPr>
            <a:lvl2pPr marL="458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6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Copyright"/>
          <p:cNvSpPr txBox="1"/>
          <p:nvPr userDrawn="1"/>
        </p:nvSpPr>
        <p:spPr>
          <a:xfrm>
            <a:off x="10227052" y="6527632"/>
            <a:ext cx="2438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3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</a:t>
            </a:r>
            <a:fld id="{43FEC7B2-4A3C-43EA-A52A-F8DED3FD6DAC}" type="datetimeyyyy">
              <a:rPr lang="en-US" sz="1003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2024</a:t>
            </a:fld>
            <a:r>
              <a:rPr lang="en-US" sz="1003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The MathWorks, Inc.</a:t>
            </a:r>
          </a:p>
        </p:txBody>
      </p:sp>
      <p:cxnSp>
        <p:nvCxnSpPr>
          <p:cNvPr id="26" name="GrayLine"/>
          <p:cNvCxnSpPr/>
          <p:nvPr userDrawn="1"/>
        </p:nvCxnSpPr>
        <p:spPr>
          <a:xfrm>
            <a:off x="-4067" y="4376652"/>
            <a:ext cx="12209092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Logo" descr="09_MW_logo_CMYK_REV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330730" y="141139"/>
            <a:ext cx="1620665" cy="320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ackground" descr="bluemesh.jpg">
            <a:extLst>
              <a:ext uri="{FF2B5EF4-FFF2-40B4-BE49-F238E27FC236}">
                <a16:creationId xmlns:a16="http://schemas.microsoft.com/office/drawing/2014/main" id="{B5C882CA-B74C-81EE-79ED-A5305E9C46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4067" y="1287"/>
            <a:ext cx="12209092" cy="6856713"/>
          </a:xfrm>
          <a:prstGeom prst="rect">
            <a:avLst/>
          </a:prstGeom>
        </p:spPr>
      </p:pic>
      <p:sp>
        <p:nvSpPr>
          <p:cNvPr id="11" name="Copyright">
            <a:extLst>
              <a:ext uri="{FF2B5EF4-FFF2-40B4-BE49-F238E27FC236}">
                <a16:creationId xmlns:a16="http://schemas.microsoft.com/office/drawing/2014/main" id="{6F06ABA7-26AF-17D3-2E73-7384210B1A10}"/>
              </a:ext>
            </a:extLst>
          </p:cNvPr>
          <p:cNvSpPr txBox="1"/>
          <p:nvPr userDrawn="1"/>
        </p:nvSpPr>
        <p:spPr>
          <a:xfrm>
            <a:off x="10227052" y="6527632"/>
            <a:ext cx="2438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3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</a:t>
            </a:r>
            <a:fld id="{43FEC7B2-4A3C-43EA-A52A-F8DED3FD6DAC}" type="datetimeyyyy">
              <a:rPr lang="en-US" sz="1003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2024</a:t>
            </a:fld>
            <a:r>
              <a:rPr lang="en-US" sz="1003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The MathWorks, Inc.</a:t>
            </a:r>
          </a:p>
        </p:txBody>
      </p:sp>
      <p:cxnSp>
        <p:nvCxnSpPr>
          <p:cNvPr id="12" name="GrayLine">
            <a:extLst>
              <a:ext uri="{FF2B5EF4-FFF2-40B4-BE49-F238E27FC236}">
                <a16:creationId xmlns:a16="http://schemas.microsoft.com/office/drawing/2014/main" id="{79087F19-26F6-2D70-21A6-63513BBA1E79}"/>
              </a:ext>
            </a:extLst>
          </p:cNvPr>
          <p:cNvCxnSpPr/>
          <p:nvPr userDrawn="1"/>
        </p:nvCxnSpPr>
        <p:spPr>
          <a:xfrm>
            <a:off x="-4067" y="4376652"/>
            <a:ext cx="12209092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Logo" descr="09_MW_logo_CMYK_REV.png">
            <a:extLst>
              <a:ext uri="{FF2B5EF4-FFF2-40B4-BE49-F238E27FC236}">
                <a16:creationId xmlns:a16="http://schemas.microsoft.com/office/drawing/2014/main" id="{E1121E87-0215-DF9E-87BB-F802978B36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330730" y="141139"/>
            <a:ext cx="1620665" cy="3205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164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712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36373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5/8/2024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65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5/8/2024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26594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5/8/2024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539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5/8/2024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348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5/8/2024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43247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5/8/2024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901433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83422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09602" y="457200"/>
            <a:ext cx="10769600" cy="990600"/>
          </a:xfrm>
        </p:spPr>
        <p:txBody>
          <a:bodyPr/>
          <a:lstStyle>
            <a:lvl1pPr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>
          <a:xfrm>
            <a:off x="609602" y="1600200"/>
            <a:ext cx="10769600" cy="4648200"/>
          </a:xfrm>
        </p:spPr>
        <p:txBody>
          <a:bodyPr/>
          <a:lstStyle>
            <a:lvl1pPr>
              <a:buSzPct val="75000"/>
              <a:defRPr sz="2400"/>
            </a:lvl1pPr>
            <a:lvl2pPr>
              <a:lnSpc>
                <a:spcPct val="105000"/>
              </a:lnSpc>
              <a:defRPr sz="2000"/>
            </a:lvl2pPr>
            <a:lvl3pPr>
              <a:lnSpc>
                <a:spcPct val="105000"/>
              </a:lnSpc>
              <a:buSzPct val="75000"/>
              <a:defRPr sz="1604"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883710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360000"/>
            <a:ext cx="11655840" cy="720000"/>
          </a:xfrm>
        </p:spPr>
        <p:txBody>
          <a:bodyPr lIns="180000"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67833" y="1068634"/>
            <a:ext cx="11227981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269875" y="1169988"/>
            <a:ext cx="11655425" cy="334962"/>
          </a:xfrm>
        </p:spPr>
        <p:txBody>
          <a:bodyPr anchor="ctr">
            <a:no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69875" y="1749425"/>
            <a:ext cx="11655425" cy="5108575"/>
          </a:xfrm>
        </p:spPr>
        <p:txBody>
          <a:bodyPr/>
          <a:lstStyle>
            <a:lvl1pPr>
              <a:defRPr/>
            </a:lvl1pPr>
            <a:lvl2pPr marL="237600"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266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09602" y="457200"/>
            <a:ext cx="107696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609600" y="457200"/>
            <a:ext cx="9448800" cy="990600"/>
          </a:xfrm>
        </p:spPr>
        <p:txBody>
          <a:bodyPr anchor="t" anchorCtr="0"/>
          <a:lstStyle>
            <a:lvl1pPr algn="l">
              <a:defRPr sz="2800" b="0" i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"/>
          <p:cNvSpPr>
            <a:spLocks noGrp="1"/>
          </p:cNvSpPr>
          <p:nvPr>
            <p:ph sz="half" idx="10" hasCustomPrompt="1"/>
          </p:nvPr>
        </p:nvSpPr>
        <p:spPr>
          <a:xfrm>
            <a:off x="609601" y="2819400"/>
            <a:ext cx="5080001" cy="3200400"/>
          </a:xfrm>
        </p:spPr>
        <p:txBody>
          <a:bodyPr/>
          <a:lstStyle>
            <a:lvl1pPr>
              <a:buClr>
                <a:srgbClr val="125687"/>
              </a:buClr>
              <a:buSzTx/>
              <a:defRPr sz="1800" baseline="0"/>
            </a:lvl1pPr>
            <a:lvl2pPr>
              <a:defRPr sz="1604"/>
            </a:lvl2pPr>
            <a:lvl3pPr>
              <a:buNone/>
              <a:defRPr sz="1604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>
              <a:buClr>
                <a:srgbClr val="125687"/>
              </a:buClr>
              <a:buSzTx/>
            </a:pPr>
            <a:r>
              <a:rPr lang="en-US" dirty="0"/>
              <a:t>Click to add b</a:t>
            </a:r>
            <a:r>
              <a:rPr lang="en-US" sz="1805" dirty="0">
                <a:solidFill>
                  <a:prstClr val="black"/>
                </a:solidFill>
              </a:rPr>
              <a:t>rief summary and benefits of feature (ideally three bullets)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Headline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1600200"/>
            <a:ext cx="5080001" cy="838200"/>
          </a:xfrm>
        </p:spPr>
        <p:txBody>
          <a:bodyPr anchor="t"/>
          <a:lstStyle>
            <a:lvl1pPr marL="0" indent="0" algn="l">
              <a:buNone/>
              <a:defRPr sz="2000" b="0" i="0" baseline="0"/>
            </a:lvl1pPr>
          </a:lstStyle>
          <a:p>
            <a:pPr lvl="0"/>
            <a:r>
              <a:rPr lang="en-US" dirty="0"/>
              <a:t>Click to add headline</a:t>
            </a:r>
            <a:r>
              <a:rPr lang="en-US" sz="2005" b="1" dirty="0">
                <a:solidFill>
                  <a:prstClr val="black"/>
                </a:solidFill>
              </a:rPr>
              <a:t> providing value of feature</a:t>
            </a:r>
            <a:endParaRPr lang="en-US" dirty="0"/>
          </a:p>
        </p:txBody>
      </p:sp>
      <p:sp>
        <p:nvSpPr>
          <p:cNvPr id="14" name="ProductName"/>
          <p:cNvSpPr>
            <a:spLocks noGrp="1"/>
          </p:cNvSpPr>
          <p:nvPr>
            <p:ph type="body" sz="half" idx="12" hasCustomPrompt="1"/>
          </p:nvPr>
        </p:nvSpPr>
        <p:spPr>
          <a:xfrm>
            <a:off x="609602" y="6172200"/>
            <a:ext cx="5473700" cy="533400"/>
          </a:xfrm>
        </p:spPr>
        <p:txBody>
          <a:bodyPr anchor="b" anchorCtr="0"/>
          <a:lstStyle>
            <a:lvl1pPr marL="230761" indent="-229170">
              <a:buClrTx/>
              <a:buSzPct val="125000"/>
              <a:buFont typeface="Courier New" pitchFamily="49" charset="0"/>
              <a:buChar char="»"/>
              <a:defRPr sz="1604" b="0">
                <a:latin typeface="Courier New" pitchFamily="49" charset="0"/>
                <a:cs typeface="Courier New" pitchFamily="49" charset="0"/>
              </a:defRPr>
            </a:lvl1pPr>
          </a:lstStyle>
          <a:p>
            <a:pPr lvl="0"/>
            <a:r>
              <a:rPr lang="en-US" dirty="0"/>
              <a:t>Click to add </a:t>
            </a:r>
            <a:r>
              <a:rPr lang="en-US" sz="1604" dirty="0" err="1">
                <a:latin typeface="Courier New" pitchFamily="49" charset="0"/>
                <a:cs typeface="Courier New" pitchFamily="49" charset="0"/>
              </a:rPr>
              <a:t>product_example_name</a:t>
            </a:r>
            <a:r>
              <a:rPr lang="en-US" sz="1604" dirty="0">
                <a:latin typeface="Courier New" pitchFamily="49" charset="0"/>
                <a:cs typeface="Courier New" pitchFamily="49" charset="0"/>
              </a:rPr>
              <a:t>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963084" y="1914529"/>
            <a:ext cx="10363200" cy="1362075"/>
          </a:xfrm>
        </p:spPr>
        <p:txBody>
          <a:bodyPr anchor="t"/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Section Header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09602" y="457200"/>
            <a:ext cx="10769600" cy="990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LeftContent"/>
          <p:cNvSpPr>
            <a:spLocks noGrp="1"/>
          </p:cNvSpPr>
          <p:nvPr>
            <p:ph sz="half" idx="1"/>
          </p:nvPr>
        </p:nvSpPr>
        <p:spPr>
          <a:xfrm>
            <a:off x="609602" y="1600200"/>
            <a:ext cx="5181600" cy="46481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4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ightContent"/>
          <p:cNvSpPr>
            <a:spLocks noGrp="1"/>
          </p:cNvSpPr>
          <p:nvPr>
            <p:ph sz="half" idx="2"/>
          </p:nvPr>
        </p:nvSpPr>
        <p:spPr>
          <a:xfrm>
            <a:off x="6197602" y="1600200"/>
            <a:ext cx="5181600" cy="46481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4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"/>
          <p:cNvSpPr txBox="1">
            <a:spLocks noChangeArrowheads="1"/>
          </p:cNvSpPr>
          <p:nvPr userDrawn="1"/>
        </p:nvSpPr>
        <p:spPr bwMode="auto">
          <a:xfrm>
            <a:off x="607484" y="1600200"/>
            <a:ext cx="10765536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marL="342164" lvl="0" indent="-342164"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45834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Edit</a:t>
            </a:r>
            <a:r>
              <a:rPr lang="en-US" sz="2400" baseline="0" dirty="0">
                <a:latin typeface="Arial" pitchFamily="34" charset="0"/>
                <a:cs typeface="Arial" pitchFamily="34" charset="0"/>
              </a:rPr>
              <a:t> in Slide Master view to 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nter agenda items</a:t>
            </a:r>
          </a:p>
          <a:p>
            <a:pPr marL="342164" lvl="0" indent="-342164"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45834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Bullet 2</a:t>
            </a:r>
          </a:p>
          <a:p>
            <a:pPr marL="342164" lvl="0" indent="-342164"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45834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Bullet</a:t>
            </a:r>
            <a:r>
              <a:rPr lang="en-US" sz="2400" baseline="0" dirty="0">
                <a:latin typeface="Arial" pitchFamily="34" charset="0"/>
                <a:cs typeface="Arial" pitchFamily="34" charset="0"/>
              </a:rPr>
              <a:t> 3</a:t>
            </a:r>
          </a:p>
          <a:p>
            <a:pPr marL="342164" lvl="0" indent="-342164"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458340" algn="l"/>
              </a:tabLst>
            </a:pPr>
            <a:r>
              <a:rPr lang="en-US" sz="2400" baseline="0" dirty="0">
                <a:latin typeface="Arial" pitchFamily="34" charset="0"/>
                <a:cs typeface="Arial" pitchFamily="34" charset="0"/>
              </a:rPr>
              <a:t>Bullet 4</a:t>
            </a:r>
          </a:p>
          <a:p>
            <a:pPr marL="342164" lvl="0" indent="-342164"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458340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"/>
          <p:cNvSpPr txBox="1">
            <a:spLocks noChangeArrowheads="1"/>
          </p:cNvSpPr>
          <p:nvPr userDrawn="1"/>
        </p:nvSpPr>
        <p:spPr bwMode="auto">
          <a:xfrm>
            <a:off x="607484" y="464695"/>
            <a:ext cx="107655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marL="0" marR="0" indent="0" algn="l" defTabSz="916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Edit in Slide</a:t>
            </a:r>
            <a:r>
              <a:rPr lang="en-US" sz="2800" b="0" baseline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Master view to e</a:t>
            </a:r>
            <a:r>
              <a:rPr lang="en-US" sz="28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nter agenda</a:t>
            </a:r>
            <a:r>
              <a:rPr lang="en-US" sz="2800" b="0" baseline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title</a:t>
            </a:r>
            <a:endParaRPr lang="en-US" sz="28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360000"/>
            <a:ext cx="11655840" cy="720000"/>
          </a:xfrm>
        </p:spPr>
        <p:txBody>
          <a:bodyPr lIns="180000"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67833" y="1068634"/>
            <a:ext cx="11227981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269875" y="1169988"/>
            <a:ext cx="11655425" cy="334962"/>
          </a:xfrm>
        </p:spPr>
        <p:txBody>
          <a:bodyPr anchor="ctr">
            <a:no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69875" y="1749425"/>
            <a:ext cx="11655425" cy="5108575"/>
          </a:xfrm>
        </p:spPr>
        <p:txBody>
          <a:bodyPr/>
          <a:lstStyle>
            <a:lvl1pPr>
              <a:defRPr/>
            </a:lvl1pPr>
            <a:lvl2pPr marL="237600"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63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09602" y="457200"/>
            <a:ext cx="10769600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type="body" idx="1"/>
          </p:nvPr>
        </p:nvSpPr>
        <p:spPr>
          <a:xfrm>
            <a:off x="609602" y="1600200"/>
            <a:ext cx="10769600" cy="46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SlideNumber"/>
          <p:cNvSpPr/>
          <p:nvPr/>
        </p:nvSpPr>
        <p:spPr>
          <a:xfrm>
            <a:off x="11582400" y="6484954"/>
            <a:ext cx="609600" cy="381001"/>
          </a:xfrm>
          <a:prstGeom prst="rect">
            <a:avLst/>
          </a:prstGeom>
          <a:noFill/>
          <a:ln w="12700">
            <a:noFill/>
          </a:ln>
        </p:spPr>
        <p:txBody>
          <a:bodyPr wrap="square" anchor="ctr">
            <a:noAutofit/>
          </a:bodyPr>
          <a:lstStyle/>
          <a:p>
            <a:pPr algn="ctr"/>
            <a:fld id="{47FBD1EF-0801-4063-B668-C71608ACC70F}" type="slidenum">
              <a:rPr kumimoji="0" lang="en-US" sz="1203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algn="ctr"/>
              <a:t>‹#›</a:t>
            </a:fld>
            <a:endParaRPr lang="en-US" sz="1203" b="1" dirty="0">
              <a:solidFill>
                <a:schemeClr val="tx2"/>
              </a:solidFill>
            </a:endParaRPr>
          </a:p>
        </p:txBody>
      </p:sp>
      <p:pic>
        <p:nvPicPr>
          <p:cNvPr id="12" name="Logo" descr="logo647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679339" y="23675"/>
            <a:ext cx="1327516" cy="3602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Line"/>
          <p:cNvCxnSpPr/>
          <p:nvPr/>
        </p:nvCxnSpPr>
        <p:spPr>
          <a:xfrm rot="10800000" flipV="1">
            <a:off x="229170" y="176521"/>
            <a:ext cx="10297392" cy="211602"/>
          </a:xfrm>
          <a:prstGeom prst="bentConnector3">
            <a:avLst>
              <a:gd name="adj1" fmla="val 100013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9" r:id="rId4"/>
    <p:sldLayoutId id="2147483663" r:id="rId5"/>
    <p:sldLayoutId id="2147483651" r:id="rId6"/>
    <p:sldLayoutId id="2147483652" r:id="rId7"/>
    <p:sldLayoutId id="2147483664" r:id="rId8"/>
    <p:sldLayoutId id="2147483665" r:id="rId9"/>
  </p:sldLayoutIdLst>
  <p:hf hdr="0" ftr="0" dt="0"/>
  <p:txStyles>
    <p:titleStyle>
      <a:lvl1pPr algn="l" defTabSz="916680" rtl="0" eaLnBrk="1" latinLnBrk="0" hangingPunct="1">
        <a:spcBef>
          <a:spcPct val="0"/>
        </a:spcBef>
        <a:buNone/>
        <a:defRPr sz="2800" b="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3755" indent="-343755" algn="l" defTabSz="916680" rtl="0" eaLnBrk="1" latinLnBrk="0" hangingPunct="1">
        <a:spcBef>
          <a:spcPct val="20000"/>
        </a:spcBef>
        <a:buClr>
          <a:schemeClr val="tx2"/>
        </a:buClr>
        <a:buSzPct val="75000"/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4802" indent="-286462" algn="l" defTabSz="91668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5850" indent="-229170" algn="l" defTabSz="916680" rtl="0" eaLnBrk="1" latinLnBrk="0" hangingPunct="1">
        <a:spcBef>
          <a:spcPct val="20000"/>
        </a:spcBef>
        <a:buClr>
          <a:schemeClr val="tx2"/>
        </a:buClr>
        <a:buSzPct val="75000"/>
        <a:buFont typeface="Wingdings" pitchFamily="2" charset="2"/>
        <a:buChar char="§"/>
        <a:defRPr sz="1604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4190" indent="-229170" algn="l" defTabSz="916680" rtl="0" eaLnBrk="1" latinLnBrk="0" hangingPunct="1">
        <a:spcBef>
          <a:spcPct val="20000"/>
        </a:spcBef>
        <a:buFont typeface="Arial" pitchFamily="34" charset="0"/>
        <a:buNone/>
        <a:defRPr sz="1604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62531" indent="-229170" algn="l" defTabSz="91668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404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20871" indent="-229170" algn="l" defTabSz="916680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211" indent="-229170" algn="l" defTabSz="916680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551" indent="-229170" algn="l" defTabSz="916680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8pPr>
      <a:lvl9pPr marL="3895891" indent="-229170" algn="l" defTabSz="916680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40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680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020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361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701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041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381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6721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001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F8F6FC-5491-0768-351B-39ABF37C3DCF}"/>
              </a:ext>
            </a:extLst>
          </p:cNvPr>
          <p:cNvSpPr txBox="1"/>
          <p:nvPr/>
        </p:nvSpPr>
        <p:spPr>
          <a:xfrm>
            <a:off x="911424" y="2348880"/>
            <a:ext cx="103691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Using AI Tools in POWER-BI for </a:t>
            </a:r>
          </a:p>
          <a:p>
            <a:pPr algn="ctr"/>
            <a:r>
              <a:rPr lang="en-US" sz="4800" dirty="0"/>
              <a:t>Financial Analysis &amp; Quick Insights</a:t>
            </a:r>
            <a:endParaRPr lang="en-IN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C8D3DB-46CB-53A4-F841-6500E7539EE0}"/>
              </a:ext>
            </a:extLst>
          </p:cNvPr>
          <p:cNvSpPr txBox="1"/>
          <p:nvPr/>
        </p:nvSpPr>
        <p:spPr>
          <a:xfrm>
            <a:off x="9264352" y="5589240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Presentation By</a:t>
            </a:r>
            <a:endParaRPr lang="en-US" dirty="0"/>
          </a:p>
          <a:p>
            <a:r>
              <a:rPr lang="en-US" dirty="0"/>
              <a:t>CA Gayathri S Praveen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1561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Introducing Microsoft Power BI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8287" y="980728"/>
            <a:ext cx="11655425" cy="5108575"/>
          </a:xfrm>
        </p:spPr>
        <p:txBody>
          <a:bodyPr>
            <a:normAutofit/>
          </a:bodyPr>
          <a:lstStyle/>
          <a:p>
            <a:endParaRPr lang="en-US" noProof="0" dirty="0"/>
          </a:p>
          <a:p>
            <a:r>
              <a:rPr lang="en-US" noProof="0" dirty="0"/>
              <a:t>Power BI is a cloud-based business analytics service that enables:</a:t>
            </a:r>
          </a:p>
          <a:p>
            <a:pPr lvl="1">
              <a:lnSpc>
                <a:spcPct val="150000"/>
              </a:lnSpc>
            </a:pPr>
            <a:r>
              <a:rPr lang="en-US" noProof="0" dirty="0"/>
              <a:t>Fast and easy access to data</a:t>
            </a:r>
          </a:p>
          <a:p>
            <a:pPr lvl="1">
              <a:lnSpc>
                <a:spcPct val="150000"/>
              </a:lnSpc>
            </a:pPr>
            <a:r>
              <a:rPr lang="en-US" noProof="0" dirty="0"/>
              <a:t>A live 360º view of the business</a:t>
            </a:r>
          </a:p>
          <a:p>
            <a:pPr lvl="1">
              <a:lnSpc>
                <a:spcPct val="150000"/>
              </a:lnSpc>
            </a:pPr>
            <a:r>
              <a:rPr lang="en-US" noProof="0" dirty="0"/>
              <a:t>Data discovery and exploration</a:t>
            </a:r>
          </a:p>
          <a:p>
            <a:pPr lvl="1">
              <a:lnSpc>
                <a:spcPct val="150000"/>
              </a:lnSpc>
            </a:pPr>
            <a:r>
              <a:rPr lang="en-US" noProof="0" dirty="0"/>
              <a:t>Insights from any device</a:t>
            </a:r>
          </a:p>
          <a:p>
            <a:pPr lvl="1">
              <a:lnSpc>
                <a:spcPct val="150000"/>
              </a:lnSpc>
            </a:pPr>
            <a:r>
              <a:rPr lang="en-US" noProof="0" dirty="0"/>
              <a:t>Collaboration across the organization</a:t>
            </a:r>
          </a:p>
          <a:p>
            <a:pPr lvl="1">
              <a:lnSpc>
                <a:spcPct val="150000"/>
              </a:lnSpc>
            </a:pPr>
            <a:r>
              <a:rPr lang="en-US" noProof="0" dirty="0"/>
              <a:t>Anyone to visualize and analyze data</a:t>
            </a:r>
          </a:p>
          <a:p>
            <a:endParaRPr lang="en-US" noProof="0" dirty="0"/>
          </a:p>
        </p:txBody>
      </p:sp>
      <p:grpSp>
        <p:nvGrpSpPr>
          <p:cNvPr id="6" name="Group 5"/>
          <p:cNvGrpSpPr/>
          <p:nvPr/>
        </p:nvGrpSpPr>
        <p:grpSpPr>
          <a:xfrm>
            <a:off x="7392144" y="2794344"/>
            <a:ext cx="3456384" cy="850680"/>
            <a:chOff x="13075854" y="1174848"/>
            <a:chExt cx="1944216" cy="57246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75854" y="1301987"/>
              <a:ext cx="484908" cy="44532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3544226" y="1174848"/>
              <a:ext cx="1475844" cy="5724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000" b="1" dirty="0">
                  <a:solidFill>
                    <a:sysClr val="windowText" lastClr="000000"/>
                  </a:solidFill>
                  <a:latin typeface="Segoe UI Light"/>
                </a:rPr>
                <a:t>Power BI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81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4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24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F8F6FC-5491-0768-351B-39ABF37C3DCF}"/>
              </a:ext>
            </a:extLst>
          </p:cNvPr>
          <p:cNvSpPr txBox="1"/>
          <p:nvPr/>
        </p:nvSpPr>
        <p:spPr>
          <a:xfrm>
            <a:off x="911424" y="2348880"/>
            <a:ext cx="103691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POWER-BI for Financial Analysis Quick Insights</a:t>
            </a:r>
            <a:endParaRPr lang="en-IN" sz="4800" dirty="0"/>
          </a:p>
        </p:txBody>
      </p:sp>
    </p:spTree>
    <p:extLst>
      <p:ext uri="{BB962C8B-B14F-4D97-AF65-F5344CB8AC3E}">
        <p14:creationId xmlns:p14="http://schemas.microsoft.com/office/powerpoint/2010/main" val="4229864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07CBBB-08D2-BD48-A0EB-001F017CE8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37"/>
          <a:stretch/>
        </p:blipFill>
        <p:spPr>
          <a:xfrm>
            <a:off x="0" y="188640"/>
            <a:ext cx="12192000" cy="659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9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F8F6FC-5491-0768-351B-39ABF37C3DCF}"/>
              </a:ext>
            </a:extLst>
          </p:cNvPr>
          <p:cNvSpPr txBox="1"/>
          <p:nvPr/>
        </p:nvSpPr>
        <p:spPr>
          <a:xfrm>
            <a:off x="911424" y="2348880"/>
            <a:ext cx="103691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POWER-BI to answer your Questions based on data uploaded</a:t>
            </a:r>
            <a:endParaRPr lang="en-IN" sz="4800" dirty="0"/>
          </a:p>
        </p:txBody>
      </p:sp>
    </p:spTree>
    <p:extLst>
      <p:ext uri="{BB962C8B-B14F-4D97-AF65-F5344CB8AC3E}">
        <p14:creationId xmlns:p14="http://schemas.microsoft.com/office/powerpoint/2010/main" val="3664692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002627-DCC8-FB9B-B269-2CEF743CAC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22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F8F6FC-5491-0768-351B-39ABF37C3DCF}"/>
              </a:ext>
            </a:extLst>
          </p:cNvPr>
          <p:cNvSpPr txBox="1"/>
          <p:nvPr/>
        </p:nvSpPr>
        <p:spPr>
          <a:xfrm>
            <a:off x="911424" y="2348880"/>
            <a:ext cx="103691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THANK YOU</a:t>
            </a:r>
            <a:endParaRPr lang="en-IN" sz="4800" dirty="0"/>
          </a:p>
        </p:txBody>
      </p:sp>
    </p:spTree>
    <p:extLst>
      <p:ext uri="{BB962C8B-B14F-4D97-AF65-F5344CB8AC3E}">
        <p14:creationId xmlns:p14="http://schemas.microsoft.com/office/powerpoint/2010/main" val="1751334270"/>
      </p:ext>
    </p:extLst>
  </p:cSld>
  <p:clrMapOvr>
    <a:masterClrMapping/>
  </p:clrMapOvr>
</p:sld>
</file>

<file path=ppt/theme/theme1.xml><?xml version="1.0" encoding="utf-8"?>
<a:theme xmlns:a="http://schemas.openxmlformats.org/drawingml/2006/main" name="MW_Public_widescreen">
  <a:themeElements>
    <a:clrScheme name="MW">
      <a:dk1>
        <a:srgbClr val="000000"/>
      </a:dk1>
      <a:lt1>
        <a:srgbClr val="FFFFFF"/>
      </a:lt1>
      <a:dk2>
        <a:srgbClr val="0076A8"/>
      </a:dk2>
      <a:lt2>
        <a:srgbClr val="ECF5F8"/>
      </a:lt2>
      <a:accent1>
        <a:srgbClr val="D78824"/>
      </a:accent1>
      <a:accent2>
        <a:srgbClr val="004B87"/>
      </a:accent2>
      <a:accent3>
        <a:srgbClr val="00A9E0"/>
      </a:accent3>
      <a:accent4>
        <a:srgbClr val="F2A900"/>
      </a:accent4>
      <a:accent5>
        <a:srgbClr val="B7302C"/>
      </a:accent5>
      <a:accent6>
        <a:srgbClr val="48A23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b="1" dirty="0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5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w_public.potx" id="{77614DB2-AEEA-4C6F-B978-696DC4DCAD1E}" vid="{BAA8EA8E-6A7A-48B5-92CD-28D182738C5E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3E32C3022BA344AE607CE1B766CD2B" ma:contentTypeVersion="20" ma:contentTypeDescription="Create a new document." ma:contentTypeScope="" ma:versionID="5a5fcfb9cc5c272f01249a47aa4133c0">
  <xsd:schema xmlns:xsd="http://www.w3.org/2001/XMLSchema" xmlns:xs="http://www.w3.org/2001/XMLSchema" xmlns:p="http://schemas.microsoft.com/office/2006/metadata/properties" xmlns:ns1="http://schemas.microsoft.com/sharepoint/v3" xmlns:ns2="a70944c9-f5be-4b0f-89c7-00caf47c665c" xmlns:ns3="19f94994-4311-4823-a682-47492cb9e3e3" targetNamespace="http://schemas.microsoft.com/office/2006/metadata/properties" ma:root="true" ma:fieldsID="a22a3b39221887b161ef847201591c90" ns1:_="" ns2:_="" ns3:_="">
    <xsd:import namespace="http://schemas.microsoft.com/sharepoint/v3"/>
    <xsd:import namespace="a70944c9-f5be-4b0f-89c7-00caf47c665c"/>
    <xsd:import namespace="19f94994-4311-4823-a682-47492cb9e3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0944c9-f5be-4b0f-89c7-00caf47c66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c2fbcc8-9673-4dab-87c4-578ccfafc1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f94994-4311-4823-a682-47492cb9e3e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782cf2d-0c7e-4ff1-a1db-b4d157ce0b53}" ma:internalName="TaxCatchAll" ma:showField="CatchAllData" ma:web="19f94994-4311-4823-a682-47492cb9e3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70944c9-f5be-4b0f-89c7-00caf47c665c">
      <Terms xmlns="http://schemas.microsoft.com/office/infopath/2007/PartnerControls"/>
    </lcf76f155ced4ddcb4097134ff3c332f>
    <TaxCatchAll xmlns="19f94994-4311-4823-a682-47492cb9e3e3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B61DF2E-245C-45DF-A9A5-EABECEA429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439A1B-61DB-461C-83F7-A0353C9BF2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70944c9-f5be-4b0f-89c7-00caf47c665c"/>
    <ds:schemaRef ds:uri="19f94994-4311-4823-a682-47492cb9e3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B851B7-D313-4E85-A1E0-5976CFE11EC3}">
  <ds:schemaRefs>
    <ds:schemaRef ds:uri="http://schemas.microsoft.com/office/2006/metadata/properti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19f94994-4311-4823-a682-47492cb9e3e3"/>
    <ds:schemaRef ds:uri="a70944c9-f5be-4b0f-89c7-00caf47c665c"/>
    <ds:schemaRef ds:uri="http://www.w3.org/XML/1998/namespace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</TotalTime>
  <Words>185</Words>
  <Application>Microsoft Office PowerPoint</Application>
  <PresentationFormat>Widescreen</PresentationFormat>
  <Paragraphs>23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Segoe UI Light</vt:lpstr>
      <vt:lpstr>Wingdings</vt:lpstr>
      <vt:lpstr>MW_Public_widescreen</vt:lpstr>
      <vt:lpstr>Retrospect</vt:lpstr>
      <vt:lpstr>PowerPoint Presentation</vt:lpstr>
      <vt:lpstr>Introducing Microsoft Power BI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Gayathri Praveen</dc:creator>
  <cp:keywords>Version 23.0</cp:keywords>
  <dc:description/>
  <cp:lastModifiedBy>Gayathri Praveen</cp:lastModifiedBy>
  <cp:revision>3</cp:revision>
  <dcterms:created xsi:type="dcterms:W3CDTF">2024-05-07T02:55:51Z</dcterms:created>
  <dcterms:modified xsi:type="dcterms:W3CDTF">2024-05-08T05:03:55Z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441712758</vt:i4>
  </property>
  <property fmtid="{D5CDD505-2E9C-101B-9397-08002B2CF9AE}" pid="3" name="_NewReviewCycle">
    <vt:lpwstr/>
  </property>
  <property fmtid="{D5CDD505-2E9C-101B-9397-08002B2CF9AE}" pid="4" name="_EmailSubject">
    <vt:lpwstr>Quick PPT question</vt:lpwstr>
  </property>
  <property fmtid="{D5CDD505-2E9C-101B-9397-08002B2CF9AE}" pid="5" name="_AuthorEmail">
    <vt:lpwstr>Julie.Cornell@mathworks.com</vt:lpwstr>
  </property>
  <property fmtid="{D5CDD505-2E9C-101B-9397-08002B2CF9AE}" pid="6" name="_AuthorEmailDisplayName">
    <vt:lpwstr>Julie Cornell</vt:lpwstr>
  </property>
  <property fmtid="{D5CDD505-2E9C-101B-9397-08002B2CF9AE}" pid="7" name="ContentTypeId">
    <vt:lpwstr>0x010100E23E32C3022BA344AE607CE1B766CD2B</vt:lpwstr>
  </property>
  <property fmtid="{D5CDD505-2E9C-101B-9397-08002B2CF9AE}" pid="8" name="Order">
    <vt:r8>47491500</vt:r8>
  </property>
  <property fmtid="{D5CDD505-2E9C-101B-9397-08002B2CF9AE}" pid="9" name="xd_Signature">
    <vt:bool>false</vt:bool>
  </property>
  <property fmtid="{D5CDD505-2E9C-101B-9397-08002B2CF9AE}" pid="10" name="xd_ProgID">
    <vt:lpwstr/>
  </property>
  <property fmtid="{D5CDD505-2E9C-101B-9397-08002B2CF9AE}" pid="11" name="ComplianceAssetId">
    <vt:lpwstr/>
  </property>
  <property fmtid="{D5CDD505-2E9C-101B-9397-08002B2CF9AE}" pid="12" name="TemplateUrl">
    <vt:lpwstr/>
  </property>
  <property fmtid="{D5CDD505-2E9C-101B-9397-08002B2CF9AE}" pid="13" name="MediaServiceImageTags">
    <vt:lpwstr/>
  </property>
</Properties>
</file>