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3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1516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" y="1883093"/>
            <a:ext cx="4869180" cy="446341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50437" y="1443871"/>
            <a:ext cx="7415927" cy="3193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9600" b="1" u="sng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The Power of AI in Tax Audit</a:t>
            </a:r>
            <a:endParaRPr lang="en-US" sz="9600" b="1" u="sng" dirty="0">
              <a:latin typeface="Sitka Banner" pitchFamily="2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6350437" y="5008126"/>
            <a:ext cx="74159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is revolutionizing tax audit by automating tasks, identifying risks, and uncovering patterns that humans miss.</a:t>
            </a:r>
            <a:endParaRPr lang="en-US" sz="2800" dirty="0"/>
          </a:p>
        </p:txBody>
      </p:sp>
      <p:sp>
        <p:nvSpPr>
          <p:cNvPr id="8" name="Text 3"/>
          <p:cNvSpPr/>
          <p:nvPr/>
        </p:nvSpPr>
        <p:spPr>
          <a:xfrm>
            <a:off x="6363653" y="7093667"/>
            <a:ext cx="5799177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4000" b="1" u="sng" dirty="0">
                <a:solidFill>
                  <a:srgbClr val="5E98F1"/>
                </a:solidFill>
                <a:latin typeface="Sitka Small Semibold" pitchFamily="2" charset="0"/>
                <a:ea typeface="Syne" pitchFamily="34" charset="-122"/>
                <a:cs typeface="Syne" pitchFamily="34" charset="-120"/>
              </a:rPr>
              <a:t>by CA Sneha Agarwal</a:t>
            </a:r>
            <a:endParaRPr lang="en-US" sz="4000" dirty="0">
              <a:latin typeface="Sitka Small Semibold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387715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345883" y="601028"/>
            <a:ext cx="11938635" cy="1365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78"/>
              </a:lnSpc>
              <a:buNone/>
            </a:pPr>
            <a:r>
              <a:rPr lang="en-US" sz="60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Continuous Monitoring and Audit Optimization</a:t>
            </a:r>
            <a:endParaRPr lang="en-US" sz="6000" dirty="0">
              <a:latin typeface="Sitka Banner" pitchFamily="2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883" y="2403991"/>
            <a:ext cx="5805368" cy="35879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5883" y="6265069"/>
            <a:ext cx="4007406" cy="341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9"/>
              </a:lnSpc>
              <a:buNone/>
            </a:pPr>
            <a:r>
              <a:rPr lang="en-US" sz="32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Real-Time Insights</a:t>
            </a:r>
            <a:endParaRPr lang="en-US" sz="3200" dirty="0"/>
          </a:p>
        </p:txBody>
      </p:sp>
      <p:sp>
        <p:nvSpPr>
          <p:cNvPr id="7" name="Text 3"/>
          <p:cNvSpPr/>
          <p:nvPr/>
        </p:nvSpPr>
        <p:spPr>
          <a:xfrm>
            <a:off x="1345883" y="6737628"/>
            <a:ext cx="5805368" cy="1049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3"/>
              </a:lnSpc>
              <a:buNone/>
            </a:pPr>
            <a:r>
              <a:rPr lang="en-US" sz="20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provide real-time insights into tax compliance trends, allowing auditors to identify potential issues before they escalate.</a:t>
            </a:r>
            <a:endParaRPr lang="en-US" sz="20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030" y="2403991"/>
            <a:ext cx="5805488" cy="35879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9030" y="6265069"/>
            <a:ext cx="5513427" cy="3414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9"/>
              </a:lnSpc>
              <a:buNone/>
            </a:pPr>
            <a:r>
              <a:rPr lang="en-US" sz="32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Optimized Audit Planning</a:t>
            </a:r>
            <a:endParaRPr lang="en-US" sz="3200" dirty="0"/>
          </a:p>
        </p:txBody>
      </p:sp>
      <p:sp>
        <p:nvSpPr>
          <p:cNvPr id="10" name="Text 5"/>
          <p:cNvSpPr/>
          <p:nvPr/>
        </p:nvSpPr>
        <p:spPr>
          <a:xfrm>
            <a:off x="7479030" y="6737628"/>
            <a:ext cx="5805488" cy="1049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3"/>
              </a:lnSpc>
              <a:buNone/>
            </a:pPr>
            <a:r>
              <a:rPr lang="en-US" sz="20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analyze audit data to identify patterns and trends, helping auditors optimize audit planning and resource allocation.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610" y="2353747"/>
            <a:ext cx="4869061" cy="35219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64037" y="1408271"/>
            <a:ext cx="7415927" cy="38576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72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The Future of AI in Tax Audit: Challenges and Opportunities</a:t>
            </a:r>
            <a:endParaRPr lang="en-US" sz="7200" dirty="0">
              <a:latin typeface="Sitka Banner" pitchFamily="2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864037" y="5636181"/>
            <a:ext cx="7415927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is poised to transform tax audit, but challenges remain. Ethical considerations, data privacy, and the need for human oversight are crucial areas to address as AI continues to evolve.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1596509"/>
            <a:ext cx="7415927" cy="30861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72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The Role of Machine Learning in Tax Audit</a:t>
            </a:r>
            <a:endParaRPr lang="en-US" sz="7200" dirty="0">
              <a:latin typeface="Sitka Banner" pitchFamily="2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64037" y="5052893"/>
            <a:ext cx="74159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Machine learning algorithms play a crucial role in modern tax audits, enhancing efficiency, accuracy, and risk assessment. </a:t>
            </a:r>
          </a:p>
          <a:p>
            <a:pPr marL="0" indent="0">
              <a:lnSpc>
                <a:spcPts val="3110"/>
              </a:lnSpc>
              <a:buNone/>
            </a:pPr>
            <a:endParaRPr lang="en-US" sz="2800" dirty="0">
              <a:solidFill>
                <a:srgbClr val="D7E5D8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By analyzing vast amounts of data, ML algorithms can uncover complex patterns and anomalies, streamlining the audit process.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014776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80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Automated Data Extraction and Analysis</a:t>
            </a:r>
            <a:endParaRPr lang="en-US" sz="8000" dirty="0">
              <a:latin typeface="Sitka Banner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4174927"/>
            <a:ext cx="580965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3600" b="1" u="sng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Faster &amp; More Accurate</a:t>
            </a:r>
            <a:endParaRPr lang="en-US" sz="3600" u="sng" dirty="0"/>
          </a:p>
        </p:txBody>
      </p:sp>
      <p:sp>
        <p:nvSpPr>
          <p:cNvPr id="6" name="Text 3"/>
          <p:cNvSpPr/>
          <p:nvPr/>
        </p:nvSpPr>
        <p:spPr>
          <a:xfrm>
            <a:off x="864037" y="4807506"/>
            <a:ext cx="6150054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quickly extract data from various sources, such as invoices, receipts, and tax forms, saving time and reducing errors.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7623929" y="4174927"/>
            <a:ext cx="4528542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3600" b="1" u="sng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Enhanced Insights</a:t>
            </a:r>
            <a:endParaRPr lang="en-US" sz="3600" u="sng" dirty="0"/>
          </a:p>
        </p:txBody>
      </p:sp>
      <p:sp>
        <p:nvSpPr>
          <p:cNvPr id="8" name="Text 5"/>
          <p:cNvSpPr/>
          <p:nvPr/>
        </p:nvSpPr>
        <p:spPr>
          <a:xfrm>
            <a:off x="7623929" y="4807506"/>
            <a:ext cx="6150054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8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algorithms analyze data to identify trends, anomalies, and potential inconsistencies, providing valuable insights for auditors.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986" y="2256830"/>
            <a:ext cx="4954429" cy="371582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44736" y="1269802"/>
            <a:ext cx="7654528" cy="1994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36"/>
              </a:lnSpc>
              <a:buNone/>
            </a:pPr>
            <a:r>
              <a:rPr lang="en-US" sz="66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Anomaly Detection and Risk Identification</a:t>
            </a:r>
            <a:endParaRPr lang="en-US" sz="6600" dirty="0">
              <a:latin typeface="Sitka Banner" pitchFamily="2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744736" y="3583781"/>
            <a:ext cx="7654528" cy="1581626"/>
          </a:xfrm>
          <a:prstGeom prst="roundRect">
            <a:avLst>
              <a:gd name="adj" fmla="val 565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65121" y="3804166"/>
            <a:ext cx="5125403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32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Suspicious Transactions</a:t>
            </a:r>
            <a:endParaRPr lang="en-US" sz="3200" dirty="0"/>
          </a:p>
        </p:txBody>
      </p:sp>
      <p:sp>
        <p:nvSpPr>
          <p:cNvPr id="9" name="Text 4"/>
          <p:cNvSpPr/>
          <p:nvPr/>
        </p:nvSpPr>
        <p:spPr>
          <a:xfrm>
            <a:off x="965121" y="4264223"/>
            <a:ext cx="7213759" cy="680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1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flag unusual spending patterns, large transactions, or inconsistencies in financial data that may indicate fraud or tax evasion.</a:t>
            </a:r>
            <a:endParaRPr lang="en-US" dirty="0"/>
          </a:p>
        </p:txBody>
      </p:sp>
      <p:sp>
        <p:nvSpPr>
          <p:cNvPr id="10" name="Shape 5"/>
          <p:cNvSpPr/>
          <p:nvPr/>
        </p:nvSpPr>
        <p:spPr>
          <a:xfrm>
            <a:off x="744736" y="5378172"/>
            <a:ext cx="7654528" cy="1581626"/>
          </a:xfrm>
          <a:prstGeom prst="roundRect">
            <a:avLst>
              <a:gd name="adj" fmla="val 565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965121" y="5598557"/>
            <a:ext cx="4494490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32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Tax Compliance Risk</a:t>
            </a:r>
            <a:endParaRPr lang="en-US" sz="3200" dirty="0"/>
          </a:p>
        </p:txBody>
      </p:sp>
      <p:sp>
        <p:nvSpPr>
          <p:cNvPr id="12" name="Text 7"/>
          <p:cNvSpPr/>
          <p:nvPr/>
        </p:nvSpPr>
        <p:spPr>
          <a:xfrm>
            <a:off x="965121" y="6058614"/>
            <a:ext cx="7213759" cy="680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1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models analyze data to assess the likelihood of tax compliance issues, helping auditors focus their efforts on high-risk areas.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09" y="2100024"/>
            <a:ext cx="5031581" cy="402955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122908" y="1220033"/>
            <a:ext cx="7870984" cy="1136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75"/>
              </a:lnSpc>
              <a:buNone/>
            </a:pPr>
            <a:r>
              <a:rPr lang="en-US" sz="60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Predictive Modeling for Audit Selection</a:t>
            </a:r>
            <a:endParaRPr lang="en-US" sz="6000" dirty="0">
              <a:latin typeface="Sitka Banner" pitchFamily="2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6191071" y="2833926"/>
            <a:ext cx="409218" cy="409218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6323469" y="2902148"/>
            <a:ext cx="144304" cy="2727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8"/>
              </a:lnSpc>
              <a:buNone/>
            </a:pPr>
            <a:r>
              <a:rPr lang="en-US" sz="2148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148" dirty="0"/>
          </a:p>
        </p:txBody>
      </p:sp>
      <p:sp>
        <p:nvSpPr>
          <p:cNvPr id="9" name="Text 4"/>
          <p:cNvSpPr/>
          <p:nvPr/>
        </p:nvSpPr>
        <p:spPr>
          <a:xfrm>
            <a:off x="7395924" y="2811185"/>
            <a:ext cx="2794159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24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Data Gathering</a:t>
            </a:r>
            <a:endParaRPr lang="en-US" sz="2400" dirty="0"/>
          </a:p>
        </p:txBody>
      </p:sp>
      <p:sp>
        <p:nvSpPr>
          <p:cNvPr id="10" name="Text 5"/>
          <p:cNvSpPr/>
          <p:nvPr/>
        </p:nvSpPr>
        <p:spPr>
          <a:xfrm>
            <a:off x="7395924" y="3204448"/>
            <a:ext cx="6597968" cy="581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1"/>
              </a:lnSpc>
              <a:buNone/>
            </a:pPr>
            <a:r>
              <a:rPr lang="en-US" sz="20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gathers data from past audits, tax filings, and other sources to identify key factors influencing audit selection.</a:t>
            </a:r>
            <a:endParaRPr lang="en-US" sz="2000" dirty="0"/>
          </a:p>
        </p:txBody>
      </p:sp>
      <p:sp>
        <p:nvSpPr>
          <p:cNvPr id="11" name="Shape 6"/>
          <p:cNvSpPr/>
          <p:nvPr/>
        </p:nvSpPr>
        <p:spPr>
          <a:xfrm>
            <a:off x="6191071" y="4354592"/>
            <a:ext cx="409218" cy="409218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6258818" y="4422815"/>
            <a:ext cx="273606" cy="2727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8"/>
              </a:lnSpc>
              <a:buNone/>
            </a:pPr>
            <a:r>
              <a:rPr lang="en-US" sz="2148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148" dirty="0"/>
          </a:p>
        </p:txBody>
      </p:sp>
      <p:sp>
        <p:nvSpPr>
          <p:cNvPr id="13" name="Text 8"/>
          <p:cNvSpPr/>
          <p:nvPr/>
        </p:nvSpPr>
        <p:spPr>
          <a:xfrm>
            <a:off x="7395924" y="4331851"/>
            <a:ext cx="2667714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24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Model Training</a:t>
            </a:r>
            <a:endParaRPr lang="en-US" sz="2400" dirty="0"/>
          </a:p>
        </p:txBody>
      </p:sp>
      <p:sp>
        <p:nvSpPr>
          <p:cNvPr id="14" name="Text 9"/>
          <p:cNvSpPr/>
          <p:nvPr/>
        </p:nvSpPr>
        <p:spPr>
          <a:xfrm>
            <a:off x="7395924" y="4725114"/>
            <a:ext cx="6597968" cy="581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1"/>
              </a:lnSpc>
              <a:buNone/>
            </a:pPr>
            <a:r>
              <a:rPr lang="en-US" sz="20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models are trained on this data to predict the likelihood of audit selection for different taxpayers and situations.</a:t>
            </a:r>
            <a:endParaRPr lang="en-US" sz="2000" dirty="0"/>
          </a:p>
        </p:txBody>
      </p:sp>
      <p:sp>
        <p:nvSpPr>
          <p:cNvPr id="15" name="Shape 10"/>
          <p:cNvSpPr/>
          <p:nvPr/>
        </p:nvSpPr>
        <p:spPr>
          <a:xfrm>
            <a:off x="6191071" y="5875258"/>
            <a:ext cx="409218" cy="409218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6251674" y="5943481"/>
            <a:ext cx="287893" cy="2727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8"/>
              </a:lnSpc>
              <a:buNone/>
            </a:pPr>
            <a:r>
              <a:rPr lang="en-US" sz="2148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148" dirty="0"/>
          </a:p>
        </p:txBody>
      </p:sp>
      <p:sp>
        <p:nvSpPr>
          <p:cNvPr id="17" name="Text 12"/>
          <p:cNvSpPr/>
          <p:nvPr/>
        </p:nvSpPr>
        <p:spPr>
          <a:xfrm>
            <a:off x="7395924" y="5852517"/>
            <a:ext cx="2718911" cy="2842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8"/>
              </a:lnSpc>
              <a:buNone/>
            </a:pPr>
            <a:r>
              <a:rPr lang="en-US" sz="24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Audit Selection</a:t>
            </a:r>
            <a:endParaRPr lang="en-US" sz="2400" dirty="0"/>
          </a:p>
        </p:txBody>
      </p:sp>
      <p:sp>
        <p:nvSpPr>
          <p:cNvPr id="18" name="Text 13"/>
          <p:cNvSpPr/>
          <p:nvPr/>
        </p:nvSpPr>
        <p:spPr>
          <a:xfrm>
            <a:off x="7395924" y="6245781"/>
            <a:ext cx="6597968" cy="581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1"/>
              </a:lnSpc>
              <a:buNone/>
            </a:pPr>
            <a:r>
              <a:rPr lang="en-US" sz="20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The AI-powered model provides insights to audit teams, helping them prioritize audits based on risk levels and potential impact.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13769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94967" y="2635448"/>
            <a:ext cx="9440347" cy="16202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54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Natural Language Processing for Tax Form Review</a:t>
            </a:r>
            <a:endParaRPr lang="en-US" sz="5400" dirty="0">
              <a:latin typeface="Sitka Banner" pitchFamily="2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543" y="3877568"/>
            <a:ext cx="864037" cy="138255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733219" y="3979842"/>
            <a:ext cx="417064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32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Automatic Form Review</a:t>
            </a:r>
            <a:endParaRPr lang="en-US" sz="3200" dirty="0"/>
          </a:p>
        </p:txBody>
      </p:sp>
      <p:sp>
        <p:nvSpPr>
          <p:cNvPr id="8" name="Text 3"/>
          <p:cNvSpPr/>
          <p:nvPr/>
        </p:nvSpPr>
        <p:spPr>
          <a:xfrm>
            <a:off x="3566579" y="4445387"/>
            <a:ext cx="8317111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96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quickly scan tax forms, identifying inconsistencies, errors, and potential red flags.</a:t>
            </a:r>
            <a:endParaRPr lang="en-US" sz="196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542" y="5422226"/>
            <a:ext cx="864037" cy="138255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718203" y="5550155"/>
            <a:ext cx="6006822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32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Understanding Complex Language</a:t>
            </a:r>
            <a:endParaRPr lang="en-US" sz="3200" dirty="0"/>
          </a:p>
        </p:txBody>
      </p:sp>
      <p:sp>
        <p:nvSpPr>
          <p:cNvPr id="11" name="Text 5"/>
          <p:cNvSpPr/>
          <p:nvPr/>
        </p:nvSpPr>
        <p:spPr>
          <a:xfrm>
            <a:off x="3642960" y="5922643"/>
            <a:ext cx="8317111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96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understand natural language, interpreting legal jargon and complex tax regulations, ensuring accurate form interpretation.</a:t>
            </a:r>
            <a:endParaRPr lang="en-US" sz="196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543" y="6921936"/>
            <a:ext cx="864037" cy="138255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3733219" y="6947831"/>
            <a:ext cx="2815947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32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Fraud Detection</a:t>
            </a:r>
            <a:endParaRPr lang="en-US" sz="3200" dirty="0"/>
          </a:p>
        </p:txBody>
      </p:sp>
      <p:sp>
        <p:nvSpPr>
          <p:cNvPr id="14" name="Text 7"/>
          <p:cNvSpPr/>
          <p:nvPr/>
        </p:nvSpPr>
        <p:spPr>
          <a:xfrm>
            <a:off x="3642959" y="7336631"/>
            <a:ext cx="8317111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96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NLP algorithms can detect patterns and anomalies in language used on tax forms, alerting auditors to potential fraud.</a:t>
            </a:r>
            <a:endParaRPr lang="en-US" sz="19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651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28693" y="3008471"/>
            <a:ext cx="10773013" cy="1848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53"/>
              </a:lnSpc>
              <a:buNone/>
            </a:pPr>
            <a:r>
              <a:rPr lang="en-US" sz="60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Robotic Process Automation for Compliance Tasks</a:t>
            </a:r>
            <a:endParaRPr lang="en-US" sz="6000" dirty="0">
              <a:latin typeface="Sitka Banner" pitchFamily="2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928693" y="5374838"/>
            <a:ext cx="443627" cy="443627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072164" y="5448657"/>
            <a:ext cx="156567" cy="295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29"/>
              </a:lnSpc>
              <a:buNone/>
            </a:pPr>
            <a:r>
              <a:rPr lang="en-US" sz="2329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329" dirty="0"/>
          </a:p>
        </p:txBody>
      </p:sp>
      <p:sp>
        <p:nvSpPr>
          <p:cNvPr id="8" name="Text 4"/>
          <p:cNvSpPr/>
          <p:nvPr/>
        </p:nvSpPr>
        <p:spPr>
          <a:xfrm>
            <a:off x="2569488" y="5374838"/>
            <a:ext cx="2818805" cy="616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28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Increased Efficiency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2569488" y="6109335"/>
            <a:ext cx="2818805" cy="1576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RPA automates repetitive tasks such as data entry, form processing, and document retrieval, freeing up auditors for more complex analysis.</a:t>
            </a:r>
            <a:endParaRPr lang="en-US" dirty="0"/>
          </a:p>
        </p:txBody>
      </p:sp>
      <p:sp>
        <p:nvSpPr>
          <p:cNvPr id="10" name="Shape 6"/>
          <p:cNvSpPr/>
          <p:nvPr/>
        </p:nvSpPr>
        <p:spPr>
          <a:xfrm>
            <a:off x="5585460" y="5374838"/>
            <a:ext cx="443627" cy="443627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658922" y="5448657"/>
            <a:ext cx="296704" cy="295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29"/>
              </a:lnSpc>
              <a:buNone/>
            </a:pPr>
            <a:r>
              <a:rPr lang="en-US" sz="2329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329" dirty="0"/>
          </a:p>
        </p:txBody>
      </p:sp>
      <p:sp>
        <p:nvSpPr>
          <p:cNvPr id="12" name="Text 8"/>
          <p:cNvSpPr/>
          <p:nvPr/>
        </p:nvSpPr>
        <p:spPr>
          <a:xfrm>
            <a:off x="6226254" y="5374838"/>
            <a:ext cx="2818805" cy="616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28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Reduced Errors</a:t>
            </a:r>
            <a:endParaRPr lang="en-US" sz="2800" dirty="0"/>
          </a:p>
        </p:txBody>
      </p:sp>
      <p:sp>
        <p:nvSpPr>
          <p:cNvPr id="13" name="Text 9"/>
          <p:cNvSpPr/>
          <p:nvPr/>
        </p:nvSpPr>
        <p:spPr>
          <a:xfrm>
            <a:off x="6226254" y="6109335"/>
            <a:ext cx="2818805" cy="126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RPA eliminates human error in data processing, ensuring accurate and consistent results for tax compliance tasks.</a:t>
            </a:r>
            <a:endParaRPr lang="en-US" dirty="0"/>
          </a:p>
        </p:txBody>
      </p:sp>
      <p:sp>
        <p:nvSpPr>
          <p:cNvPr id="14" name="Shape 10"/>
          <p:cNvSpPr/>
          <p:nvPr/>
        </p:nvSpPr>
        <p:spPr>
          <a:xfrm>
            <a:off x="9242227" y="5374838"/>
            <a:ext cx="443627" cy="443627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307949" y="5448657"/>
            <a:ext cx="312063" cy="295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29"/>
              </a:lnSpc>
              <a:buNone/>
            </a:pPr>
            <a:r>
              <a:rPr lang="en-US" sz="2329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329" dirty="0"/>
          </a:p>
        </p:txBody>
      </p:sp>
      <p:sp>
        <p:nvSpPr>
          <p:cNvPr id="16" name="Text 12"/>
          <p:cNvSpPr/>
          <p:nvPr/>
        </p:nvSpPr>
        <p:spPr>
          <a:xfrm>
            <a:off x="9883021" y="5374838"/>
            <a:ext cx="2544008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28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Cost Savings</a:t>
            </a:r>
            <a:endParaRPr lang="en-US" sz="2800" dirty="0"/>
          </a:p>
        </p:txBody>
      </p:sp>
      <p:sp>
        <p:nvSpPr>
          <p:cNvPr id="17" name="Text 13"/>
          <p:cNvSpPr/>
          <p:nvPr/>
        </p:nvSpPr>
        <p:spPr>
          <a:xfrm>
            <a:off x="9883021" y="6198849"/>
            <a:ext cx="2818805" cy="126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5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RPA reduces the time and resources required for manual tasks, leading to significant cost savings for tax audit operations.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097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31300" y="3063597"/>
            <a:ext cx="10967680" cy="12549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41"/>
              </a:lnSpc>
              <a:buNone/>
            </a:pPr>
            <a:r>
              <a:rPr lang="en-US" sz="60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AI-Assisted Tax Planning and Strategy</a:t>
            </a:r>
            <a:endParaRPr lang="en-US" sz="6000" dirty="0">
              <a:latin typeface="Sitka Banner" pitchFamily="2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300" y="4619625"/>
            <a:ext cx="501848" cy="50184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831300" y="5322213"/>
            <a:ext cx="3452217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28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Tax Optimization</a:t>
            </a:r>
            <a:endParaRPr lang="en-US" sz="2800" dirty="0"/>
          </a:p>
        </p:txBody>
      </p:sp>
      <p:sp>
        <p:nvSpPr>
          <p:cNvPr id="8" name="Text 3"/>
          <p:cNvSpPr/>
          <p:nvPr/>
        </p:nvSpPr>
        <p:spPr>
          <a:xfrm>
            <a:off x="1831300" y="6103291"/>
            <a:ext cx="3455075" cy="128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0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analyze various tax scenarios, recommending strategies to minimize tax liabilities and maximize tax savings for taxpayers.</a:t>
            </a:r>
            <a:endParaRPr lang="en-US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484" y="4619625"/>
            <a:ext cx="501848" cy="50184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587484" y="5322213"/>
            <a:ext cx="3455194" cy="627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28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Predictive Analysis</a:t>
            </a:r>
            <a:endParaRPr lang="en-US" sz="2800" dirty="0"/>
          </a:p>
        </p:txBody>
      </p:sp>
      <p:sp>
        <p:nvSpPr>
          <p:cNvPr id="11" name="Text 5"/>
          <p:cNvSpPr/>
          <p:nvPr/>
        </p:nvSpPr>
        <p:spPr>
          <a:xfrm>
            <a:off x="5587484" y="6070044"/>
            <a:ext cx="3455194" cy="1605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0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forecast future tax liabilities based on historical data, helping taxpayers prepare for potential tax changes and adjust their strategies accordingly.</a:t>
            </a:r>
            <a:endParaRPr lang="en-US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3787" y="4619625"/>
            <a:ext cx="501848" cy="50184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343787" y="5322213"/>
            <a:ext cx="3455194" cy="627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0"/>
              </a:lnSpc>
              <a:buNone/>
            </a:pPr>
            <a:r>
              <a:rPr lang="en-US" sz="280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Personalized Advice</a:t>
            </a:r>
            <a:endParaRPr lang="en-US" sz="2800" dirty="0"/>
          </a:p>
        </p:txBody>
      </p:sp>
      <p:sp>
        <p:nvSpPr>
          <p:cNvPr id="14" name="Text 7"/>
          <p:cNvSpPr/>
          <p:nvPr/>
        </p:nvSpPr>
        <p:spPr>
          <a:xfrm>
            <a:off x="9343787" y="6070044"/>
            <a:ext cx="3455194" cy="128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30"/>
              </a:lnSpc>
              <a:buNone/>
            </a:pPr>
            <a:r>
              <a:rPr lang="en-US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provide personalized tax advice based on individual circumstances, ensuring optimal tax planning outcomes.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076" y="2855238"/>
            <a:ext cx="5038249" cy="2519124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7578" y="1346002"/>
            <a:ext cx="7888843" cy="112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12"/>
              </a:lnSpc>
              <a:buNone/>
            </a:pPr>
            <a:r>
              <a:rPr lang="en-US" sz="6000" b="1" dirty="0">
                <a:solidFill>
                  <a:srgbClr val="F0F4F1"/>
                </a:solidFill>
                <a:latin typeface="Sitka Banner" pitchFamily="2" charset="0"/>
                <a:ea typeface="Syne" pitchFamily="34" charset="-122"/>
                <a:cs typeface="Syne" pitchFamily="34" charset="-120"/>
              </a:rPr>
              <a:t>Fraud Detection and Prevention</a:t>
            </a:r>
            <a:endParaRPr lang="en-US" sz="6000" dirty="0">
              <a:latin typeface="Sitka Banner" pitchFamily="2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627578" y="2735580"/>
            <a:ext cx="7888843" cy="4147899"/>
          </a:xfrm>
          <a:prstGeom prst="roundRect">
            <a:avLst>
              <a:gd name="adj" fmla="val 181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635198" y="2743200"/>
            <a:ext cx="7873603" cy="149268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814507" y="2858333"/>
            <a:ext cx="3574375" cy="286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9"/>
              </a:lnSpc>
              <a:buNone/>
            </a:pPr>
            <a:r>
              <a:rPr lang="en-US" sz="2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Unusual Spending Patterns</a:t>
            </a:r>
            <a:endParaRPr lang="en-US" sz="2400" dirty="0"/>
          </a:p>
        </p:txBody>
      </p:sp>
      <p:sp>
        <p:nvSpPr>
          <p:cNvPr id="10" name="Text 5"/>
          <p:cNvSpPr/>
          <p:nvPr/>
        </p:nvSpPr>
        <p:spPr>
          <a:xfrm>
            <a:off x="4755118" y="2858333"/>
            <a:ext cx="3574375" cy="1147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9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identify anomalies in spending patterns, such as sudden large purchases or frequent transactions with suspicious entities.</a:t>
            </a: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>
            <a:off x="635198" y="4120753"/>
            <a:ext cx="7873603" cy="177950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7"/>
          <p:cNvSpPr/>
          <p:nvPr/>
        </p:nvSpPr>
        <p:spPr>
          <a:xfrm>
            <a:off x="814507" y="4235887"/>
            <a:ext cx="3574375" cy="286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9"/>
              </a:lnSpc>
              <a:buNone/>
            </a:pPr>
            <a:r>
              <a:rPr lang="en-US" sz="2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Identity Theft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4755118" y="4235887"/>
            <a:ext cx="3574375" cy="1147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9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detect fraudulent tax filings using identity theft by identifying inconsistencies in taxpayer information and comparing it to past filings.</a:t>
            </a:r>
            <a:endParaRPr lang="en-US" sz="1600" dirty="0"/>
          </a:p>
        </p:txBody>
      </p:sp>
      <p:sp>
        <p:nvSpPr>
          <p:cNvPr id="14" name="Shape 9"/>
          <p:cNvSpPr/>
          <p:nvPr/>
        </p:nvSpPr>
        <p:spPr>
          <a:xfrm>
            <a:off x="635198" y="5498306"/>
            <a:ext cx="7873603" cy="19890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814507" y="5613440"/>
            <a:ext cx="3574375" cy="286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59"/>
              </a:lnSpc>
              <a:buNone/>
            </a:pPr>
            <a:r>
              <a:rPr lang="en-US" sz="24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Tax Evasion Schemes</a:t>
            </a:r>
            <a:endParaRPr lang="en-US" sz="2400" dirty="0"/>
          </a:p>
        </p:txBody>
      </p:sp>
      <p:sp>
        <p:nvSpPr>
          <p:cNvPr id="16" name="Text 11"/>
          <p:cNvSpPr/>
          <p:nvPr/>
        </p:nvSpPr>
        <p:spPr>
          <a:xfrm>
            <a:off x="4755118" y="5613440"/>
            <a:ext cx="3574375" cy="1147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59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 can analyze data for patterns and indicators of tax evasion schemes, such as hidden income, offshore accounts, or mischaracterized expenses.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674</Words>
  <Application>Microsoft Office PowerPoint</Application>
  <PresentationFormat>Custom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Sitka Banner</vt:lpstr>
      <vt:lpstr>Sitka Small Semibold</vt:lpstr>
      <vt:lpstr>Syne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Sneha Agarwal</cp:lastModifiedBy>
  <cp:revision>4</cp:revision>
  <dcterms:created xsi:type="dcterms:W3CDTF">2024-07-30T15:23:00Z</dcterms:created>
  <dcterms:modified xsi:type="dcterms:W3CDTF">2024-07-30T16:26:58Z</dcterms:modified>
</cp:coreProperties>
</file>