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021DA-48AF-4466-93DF-FCE4386FBB38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0D30E-642A-4234-A8D7-DD11861A3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8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FC0D7-E90F-7ACD-8333-DA64D317F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79CE4B-F036-7B5D-A1F8-9798247ABB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47297-AEC1-4F92-C745-5440C3301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C9D-4FBB-4532-9C6F-7B1C7F3D4E3C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B719B-0BB0-693B-FFAD-B0A11CA14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18AF6-2749-6B3D-A20B-A5CEE9572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AD94-95D3-4396-B956-7EA3580A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5F2BB-EC8F-F810-72BD-4E68F6A7A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96C4C-DCA5-EEC2-C919-43D7158A4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4CD3C-3F5C-F6DE-D12F-DDA7F9CEF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C9D-4FBB-4532-9C6F-7B1C7F3D4E3C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2F108-C868-B73A-3403-4283B55A9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90ADE-3595-C9F3-BF94-8AA45CDF1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AD94-95D3-4396-B956-7EA3580A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4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B3F534-F24A-E6C9-A4ED-2CC9842311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2B4EE-13B3-7370-9CF3-6121FB916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DAEE1-F599-CB82-69B8-984E8B442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C9D-4FBB-4532-9C6F-7B1C7F3D4E3C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B7506-F12A-A235-FF08-A8FE46FF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2E679-6393-0EDF-001C-9A7E642E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AD94-95D3-4396-B956-7EA3580A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1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3E495-9C4C-CCFF-7371-BD76C982F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A6347-83DC-57C1-9622-63CD3CAF5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E0C91-470E-15C1-6660-844D5CB7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C9D-4FBB-4532-9C6F-7B1C7F3D4E3C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5B2E4-8EC0-6014-05DE-1E7698AA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9F781-E908-0F33-C143-094CFDE45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AD94-95D3-4396-B956-7EA3580A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0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5985-7E46-6F9D-FF02-529572947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73145-EE27-A117-B2A3-0112D32CD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31026-6441-6E4F-FD5D-B37D39B32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C9D-4FBB-4532-9C6F-7B1C7F3D4E3C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F5093-3E7A-F549-E9B1-EA6E0F814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66E8D-EFAC-543C-5EDF-F1BDB855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AD94-95D3-4396-B956-7EA3580A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0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502AF-4CE5-64A6-7B13-6FBA387E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D91DD-B15F-A422-5069-422304138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0A17B-AC0C-4EFC-9233-0B0571E2CA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33A96-F038-702B-0305-1590977B3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C9D-4FBB-4532-9C6F-7B1C7F3D4E3C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C668E6-7C19-8BF4-CEDD-98B93D937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9AA1F-BB65-8C33-5AFC-01128BE6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AD94-95D3-4396-B956-7EA3580A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4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2ED8F-EF3B-F952-F2BD-4569B8D1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C8253-45C0-0C43-23C3-577A7A78F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35435-02A4-60BC-38A5-A4893C5B5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0CE4A7-CF78-EAAA-7972-A402990A1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1C20C8-5085-D64A-F6DE-3722A478C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45971B-5B38-7F20-254C-16C75EE19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C9D-4FBB-4532-9C6F-7B1C7F3D4E3C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376647-91CA-8D02-5B27-7E30EBE9E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D31006-1152-9178-2789-939B62AB0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AD94-95D3-4396-B956-7EA3580A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3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8DCA4-C58F-A13C-C196-C673291A0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8F7DA0-C41F-7312-296F-D5C405E6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C9D-4FBB-4532-9C6F-7B1C7F3D4E3C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6A728F-6C26-8CB6-F2A3-2A11294A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16554-35EA-E5C1-C67E-7DC1269F7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AD94-95D3-4396-B956-7EA3580A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5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8F220D-304E-031D-FCB4-484827E5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C9D-4FBB-4532-9C6F-7B1C7F3D4E3C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C299B5-2095-46B0-9C77-88000B138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16B83-CB41-2948-89FB-A8752B66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AD94-95D3-4396-B956-7EA3580A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0672E-24D5-0C3C-3CB8-6EDE97F96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9A4D7-4320-B2EC-942F-80B37B8B5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533A8-4494-D3CD-F420-54AB7761F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0F6EC-B77F-70C6-665B-BDFB867C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C9D-4FBB-4532-9C6F-7B1C7F3D4E3C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EE8794-EC9C-A62E-BC79-D97A90682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7FAE2F-2FA7-EB33-0FFB-1E891406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AD94-95D3-4396-B956-7EA3580A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9C67-9F4B-87E3-413F-26C165C0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9971AE-76B4-34DB-C1A3-FE998CB8FC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052CC-092F-4988-5406-3D8093F02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6FBB8-C5D1-E51E-34BC-AF8089E1E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C9D-4FBB-4532-9C6F-7B1C7F3D4E3C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C4459-7985-4585-C437-36B3C414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35201-9700-8829-696E-53AB06B9B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1AD94-95D3-4396-B956-7EA3580A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5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FD14EA-CDA4-6469-A14E-A549E3F84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DC8D96-E99A-6132-2F63-AE86574D9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976EB-C7B2-8A5A-D260-6B33A98A2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84DC9D-4FBB-4532-9C6F-7B1C7F3D4E3C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087F0-49A7-D5A9-3610-0BB01FE5B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7041F-CDAE-BFF8-B342-3FAA50F69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1AD94-95D3-4396-B956-7EA3580A6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6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745EA41-36F3-8F15-41E4-8EEE554B017B}"/>
              </a:ext>
            </a:extLst>
          </p:cNvPr>
          <p:cNvSpPr txBox="1"/>
          <p:nvPr/>
        </p:nvSpPr>
        <p:spPr>
          <a:xfrm>
            <a:off x="219494" y="1266606"/>
            <a:ext cx="1149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tax credit as per Books Vs GST 2A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E12101-4BBF-5380-2EC9-EA89E32BB6C0}"/>
              </a:ext>
            </a:extLst>
          </p:cNvPr>
          <p:cNvSpPr txBox="1"/>
          <p:nvPr/>
        </p:nvSpPr>
        <p:spPr>
          <a:xfrm>
            <a:off x="369412" y="2136353"/>
            <a:ext cx="11059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Name B4G6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E50381-9016-F697-BF35-DCCACB6881D6}"/>
              </a:ext>
            </a:extLst>
          </p:cNvPr>
          <p:cNvSpPr txBox="1"/>
          <p:nvPr/>
        </p:nvSpPr>
        <p:spPr>
          <a:xfrm>
            <a:off x="0" y="4813642"/>
            <a:ext cx="55314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CA. RAMSHARAN NANGUNURI</a:t>
            </a:r>
          </a:p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M.No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246436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BC4881-6BED-95C2-B32E-6E9BFC6BB12D}"/>
              </a:ext>
            </a:extLst>
          </p:cNvPr>
          <p:cNvSpPr txBox="1"/>
          <p:nvPr/>
        </p:nvSpPr>
        <p:spPr>
          <a:xfrm>
            <a:off x="6507051" y="3664805"/>
            <a:ext cx="55314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CA. SANJAY M</a:t>
            </a:r>
          </a:p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M.No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271866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C1D03D-31D9-1B1A-57F1-C7A458BF2870}"/>
              </a:ext>
            </a:extLst>
          </p:cNvPr>
          <p:cNvSpPr txBox="1"/>
          <p:nvPr/>
        </p:nvSpPr>
        <p:spPr>
          <a:xfrm>
            <a:off x="153473" y="3635790"/>
            <a:ext cx="52245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CA. RAMA RAO VANKAYALA</a:t>
            </a:r>
          </a:p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M.No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227633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66B675-FF18-E0A3-3C39-DE957B526E65}"/>
              </a:ext>
            </a:extLst>
          </p:cNvPr>
          <p:cNvSpPr txBox="1"/>
          <p:nvPr/>
        </p:nvSpPr>
        <p:spPr>
          <a:xfrm>
            <a:off x="6824640" y="4698842"/>
            <a:ext cx="46046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CA. RAMESH ATHASNIYA</a:t>
            </a:r>
          </a:p>
          <a:p>
            <a:pPr algn="ctr"/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M.No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204976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10A24B-F74C-FDEB-0158-2F9295ECE127}"/>
              </a:ext>
            </a:extLst>
          </p:cNvPr>
          <p:cNvSpPr txBox="1"/>
          <p:nvPr/>
        </p:nvSpPr>
        <p:spPr>
          <a:xfrm>
            <a:off x="455796" y="2765716"/>
            <a:ext cx="11059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Batch - 4</a:t>
            </a:r>
          </a:p>
        </p:txBody>
      </p:sp>
    </p:spTree>
    <p:extLst>
      <p:ext uri="{BB962C8B-B14F-4D97-AF65-F5344CB8AC3E}">
        <p14:creationId xmlns:p14="http://schemas.microsoft.com/office/powerpoint/2010/main" val="291955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84D8F437-2E18-6983-9517-F548A483C40A}"/>
              </a:ext>
            </a:extLst>
          </p:cNvPr>
          <p:cNvSpPr/>
          <p:nvPr/>
        </p:nvSpPr>
        <p:spPr>
          <a:xfrm>
            <a:off x="153170" y="1166547"/>
            <a:ext cx="7208877" cy="6871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11"/>
              </a:lnSpc>
              <a:buNone/>
            </a:pPr>
            <a:r>
              <a:rPr lang="en-US" sz="4329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Conclusion and Next Steps</a:t>
            </a:r>
            <a:endParaRPr lang="en-US" sz="432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BF555C0E-4924-319E-9B00-504B06BB81C9}"/>
              </a:ext>
            </a:extLst>
          </p:cNvPr>
          <p:cNvSpPr/>
          <p:nvPr/>
        </p:nvSpPr>
        <p:spPr>
          <a:xfrm>
            <a:off x="153170" y="2111542"/>
            <a:ext cx="12038830" cy="7036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70"/>
              </a:lnSpc>
              <a:buNone/>
            </a:pP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AI-powered reconciliation tools streamline the process, improving accuracy and efficiency. Consider adopting AI for GSTR 2A and GSTR 3B reconciliation to optimize your GST compliance.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2" descr="preencoded.png">
            <a:extLst>
              <a:ext uri="{FF2B5EF4-FFF2-40B4-BE49-F238E27FC236}">
                <a16:creationId xmlns:a16="http://schemas.microsoft.com/office/drawing/2014/main" id="{3C216B9F-0E89-ACE8-6EBB-FF21E4735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70" y="3062494"/>
            <a:ext cx="549712" cy="549712"/>
          </a:xfrm>
          <a:prstGeom prst="rect">
            <a:avLst/>
          </a:prstGeom>
        </p:spPr>
      </p:pic>
      <p:sp>
        <p:nvSpPr>
          <p:cNvPr id="5" name="Text 4">
            <a:extLst>
              <a:ext uri="{FF2B5EF4-FFF2-40B4-BE49-F238E27FC236}">
                <a16:creationId xmlns:a16="http://schemas.microsoft.com/office/drawing/2014/main" id="{700C1A68-B564-EB76-CBCD-D4357D6602C2}"/>
              </a:ext>
            </a:extLst>
          </p:cNvPr>
          <p:cNvSpPr/>
          <p:nvPr/>
        </p:nvSpPr>
        <p:spPr>
          <a:xfrm>
            <a:off x="153170" y="3831995"/>
            <a:ext cx="3101816" cy="3436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06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Regular Reconciliation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5">
            <a:extLst>
              <a:ext uri="{FF2B5EF4-FFF2-40B4-BE49-F238E27FC236}">
                <a16:creationId xmlns:a16="http://schemas.microsoft.com/office/drawing/2014/main" id="{C783CEFB-B1D5-708B-211D-456F1B933480}"/>
              </a:ext>
            </a:extLst>
          </p:cNvPr>
          <p:cNvSpPr/>
          <p:nvPr/>
        </p:nvSpPr>
        <p:spPr>
          <a:xfrm>
            <a:off x="153171" y="4307531"/>
            <a:ext cx="3483882" cy="10554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0"/>
              </a:lnSpc>
              <a:buNone/>
            </a:pP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Implement regular reconciliation to ensure continuous compliance and avoid potential issues.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3" descr="preencoded.png">
            <a:extLst>
              <a:ext uri="{FF2B5EF4-FFF2-40B4-BE49-F238E27FC236}">
                <a16:creationId xmlns:a16="http://schemas.microsoft.com/office/drawing/2014/main" id="{5BBA5F9A-79CC-47FB-4D75-472A411FF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718" y="3041946"/>
            <a:ext cx="549712" cy="549712"/>
          </a:xfrm>
          <a:prstGeom prst="rect">
            <a:avLst/>
          </a:prstGeom>
        </p:spPr>
      </p:pic>
      <p:sp>
        <p:nvSpPr>
          <p:cNvPr id="8" name="Text 6">
            <a:extLst>
              <a:ext uri="{FF2B5EF4-FFF2-40B4-BE49-F238E27FC236}">
                <a16:creationId xmlns:a16="http://schemas.microsoft.com/office/drawing/2014/main" id="{2BC0F50D-689B-ACBB-85CC-D5DFDE482E00}"/>
              </a:ext>
            </a:extLst>
          </p:cNvPr>
          <p:cNvSpPr/>
          <p:nvPr/>
        </p:nvSpPr>
        <p:spPr>
          <a:xfrm>
            <a:off x="3835718" y="3811447"/>
            <a:ext cx="2748796" cy="3436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06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Employee Training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0287D884-8166-5A8B-5B56-AFBE01594AF9}"/>
              </a:ext>
            </a:extLst>
          </p:cNvPr>
          <p:cNvSpPr/>
          <p:nvPr/>
        </p:nvSpPr>
        <p:spPr>
          <a:xfrm>
            <a:off x="3835718" y="4286983"/>
            <a:ext cx="3684965" cy="10554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0"/>
              </a:lnSpc>
              <a:buNone/>
            </a:pP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Train staff on using AI tools effectively to maximize their benefits and enhance reconciliation skills.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4" descr="preencoded.png">
            <a:extLst>
              <a:ext uri="{FF2B5EF4-FFF2-40B4-BE49-F238E27FC236}">
                <a16:creationId xmlns:a16="http://schemas.microsoft.com/office/drawing/2014/main" id="{6927285F-C0D3-9BD0-C26F-87E9DB1A8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4295" y="2970028"/>
            <a:ext cx="549712" cy="549712"/>
          </a:xfrm>
          <a:prstGeom prst="rect">
            <a:avLst/>
          </a:prstGeom>
        </p:spPr>
      </p:pic>
      <p:sp>
        <p:nvSpPr>
          <p:cNvPr id="11" name="Text 8">
            <a:extLst>
              <a:ext uri="{FF2B5EF4-FFF2-40B4-BE49-F238E27FC236}">
                <a16:creationId xmlns:a16="http://schemas.microsoft.com/office/drawing/2014/main" id="{F4B48459-6B7A-8FB0-A068-AEE0B5B3BBE4}"/>
              </a:ext>
            </a:extLst>
          </p:cNvPr>
          <p:cNvSpPr/>
          <p:nvPr/>
        </p:nvSpPr>
        <p:spPr>
          <a:xfrm>
            <a:off x="7744295" y="3739529"/>
            <a:ext cx="3796546" cy="3436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06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Feedback and Improvement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4BF5288C-DF6C-BD33-630D-E9EC77F02EF6}"/>
              </a:ext>
            </a:extLst>
          </p:cNvPr>
          <p:cNvSpPr/>
          <p:nvPr/>
        </p:nvSpPr>
        <p:spPr>
          <a:xfrm>
            <a:off x="7744296" y="4215065"/>
            <a:ext cx="3684966" cy="105548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70"/>
              </a:lnSpc>
              <a:buNone/>
            </a:pPr>
            <a:r>
              <a:rPr lang="en-US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Provide feedback on AI performance and continually optimize processes for improved efficiency and accuracy.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61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9F5FE3D-AAC6-227A-DE07-A3C006B373D9}"/>
              </a:ext>
            </a:extLst>
          </p:cNvPr>
          <p:cNvSpPr txBox="1"/>
          <p:nvPr/>
        </p:nvSpPr>
        <p:spPr>
          <a:xfrm>
            <a:off x="1880171" y="1962364"/>
            <a:ext cx="83631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FA04F7-5D92-31AE-8EC1-B5B2A14EB388}"/>
              </a:ext>
            </a:extLst>
          </p:cNvPr>
          <p:cNvSpPr txBox="1"/>
          <p:nvPr/>
        </p:nvSpPr>
        <p:spPr>
          <a:xfrm>
            <a:off x="8897421" y="4325420"/>
            <a:ext cx="25068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Batch 4 </a:t>
            </a:r>
          </a:p>
          <a:p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6</a:t>
            </a:r>
          </a:p>
          <a:p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RRRS</a:t>
            </a:r>
          </a:p>
        </p:txBody>
      </p:sp>
    </p:spTree>
    <p:extLst>
      <p:ext uri="{BB962C8B-B14F-4D97-AF65-F5344CB8AC3E}">
        <p14:creationId xmlns:p14="http://schemas.microsoft.com/office/powerpoint/2010/main" val="2283748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AE5A0C-CBED-9BAB-90AB-DFB1D7F18B7B}"/>
              </a:ext>
            </a:extLst>
          </p:cNvPr>
          <p:cNvSpPr txBox="1"/>
          <p:nvPr/>
        </p:nvSpPr>
        <p:spPr>
          <a:xfrm>
            <a:off x="702619" y="1349305"/>
            <a:ext cx="1064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RECONCILIATION OF GST INPUT CREDIT IN BOOKS WITH GST PORTAL 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Business ethics concept">
            <a:extLst>
              <a:ext uri="{FF2B5EF4-FFF2-40B4-BE49-F238E27FC236}">
                <a16:creationId xmlns:a16="http://schemas.microsoft.com/office/drawing/2014/main" id="{EC62CB1A-DDFD-DD3E-2C1B-2BC060A44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456" y="1894741"/>
            <a:ext cx="4676997" cy="361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4F1F00-B313-861D-A40A-334007114494}"/>
              </a:ext>
            </a:extLst>
          </p:cNvPr>
          <p:cNvSpPr txBox="1"/>
          <p:nvPr/>
        </p:nvSpPr>
        <p:spPr>
          <a:xfrm>
            <a:off x="326205" y="2030627"/>
            <a:ext cx="6097712" cy="1169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ts val="2858"/>
              </a:lnSpc>
              <a:buNone/>
            </a:pP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presentation provides a comprehensive guide to reconciling GSTR 2A and books, highlighting the importance and benefits of using AI-powered tools for automation and accuracy.</a:t>
            </a:r>
          </a:p>
        </p:txBody>
      </p:sp>
    </p:spTree>
    <p:extLst>
      <p:ext uri="{BB962C8B-B14F-4D97-AF65-F5344CB8AC3E}">
        <p14:creationId xmlns:p14="http://schemas.microsoft.com/office/powerpoint/2010/main" val="4050541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2">
            <a:extLst>
              <a:ext uri="{FF2B5EF4-FFF2-40B4-BE49-F238E27FC236}">
                <a16:creationId xmlns:a16="http://schemas.microsoft.com/office/drawing/2014/main" id="{A64A42D5-76B7-F46B-28E6-F07AABCC95E3}"/>
              </a:ext>
            </a:extLst>
          </p:cNvPr>
          <p:cNvSpPr/>
          <p:nvPr/>
        </p:nvSpPr>
        <p:spPr>
          <a:xfrm>
            <a:off x="308226" y="1261319"/>
            <a:ext cx="8375004" cy="6865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06"/>
              </a:lnSpc>
              <a:buNone/>
            </a:pPr>
            <a:r>
              <a:rPr lang="en-US" sz="4325" b="1" dirty="0">
                <a:solidFill>
                  <a:srgbClr val="484237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Importance of Reconciliation</a:t>
            </a:r>
            <a:endParaRPr lang="en-US" sz="43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3">
            <a:extLst>
              <a:ext uri="{FF2B5EF4-FFF2-40B4-BE49-F238E27FC236}">
                <a16:creationId xmlns:a16="http://schemas.microsoft.com/office/drawing/2014/main" id="{A6E4CC35-61E3-B686-DD8B-A73C617DE956}"/>
              </a:ext>
            </a:extLst>
          </p:cNvPr>
          <p:cNvSpPr/>
          <p:nvPr/>
        </p:nvSpPr>
        <p:spPr>
          <a:xfrm>
            <a:off x="399037" y="1947833"/>
            <a:ext cx="9679912" cy="9597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68"/>
              </a:lnSpc>
              <a:buNone/>
            </a:pPr>
            <a:r>
              <a:rPr lang="en-US" sz="17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Reconciliation ensures accurate reporting and compliance with GST regulations. </a:t>
            </a:r>
          </a:p>
          <a:p>
            <a:pPr marL="0" indent="0">
              <a:lnSpc>
                <a:spcPts val="2768"/>
              </a:lnSpc>
              <a:buNone/>
            </a:pPr>
            <a:r>
              <a:rPr lang="en-US" sz="17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 helps identify discrepancies and prevent penalties.</a:t>
            </a:r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72ED72E0-0D55-4793-B460-F8AA20CB99A5}"/>
              </a:ext>
            </a:extLst>
          </p:cNvPr>
          <p:cNvSpPr/>
          <p:nvPr/>
        </p:nvSpPr>
        <p:spPr>
          <a:xfrm>
            <a:off x="214101" y="3266226"/>
            <a:ext cx="4217789" cy="1968817"/>
          </a:xfrm>
          <a:prstGeom prst="roundRect">
            <a:avLst>
              <a:gd name="adj" fmla="val 1674"/>
            </a:avLst>
          </a:prstGeom>
          <a:solidFill>
            <a:srgbClr val="EEE8DD"/>
          </a:solidFill>
          <a:ln/>
        </p:spPr>
      </p:sp>
      <p:sp>
        <p:nvSpPr>
          <p:cNvPr id="12" name="Text 5">
            <a:extLst>
              <a:ext uri="{FF2B5EF4-FFF2-40B4-BE49-F238E27FC236}">
                <a16:creationId xmlns:a16="http://schemas.microsoft.com/office/drawing/2014/main" id="{02FF540B-2D9E-9E74-232E-FF1B02D75C5B}"/>
              </a:ext>
            </a:extLst>
          </p:cNvPr>
          <p:cNvSpPr/>
          <p:nvPr/>
        </p:nvSpPr>
        <p:spPr>
          <a:xfrm>
            <a:off x="433771" y="3485896"/>
            <a:ext cx="2746296" cy="3432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3"/>
              </a:lnSpc>
              <a:buNone/>
            </a:pPr>
            <a:r>
              <a:rPr lang="en-US" sz="2162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Accuracy</a:t>
            </a:r>
            <a:endParaRPr lang="en-US" sz="2162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6">
            <a:extLst>
              <a:ext uri="{FF2B5EF4-FFF2-40B4-BE49-F238E27FC236}">
                <a16:creationId xmlns:a16="http://schemas.microsoft.com/office/drawing/2014/main" id="{040AE726-B57B-7460-9184-D544F32E5F6C}"/>
              </a:ext>
            </a:extLst>
          </p:cNvPr>
          <p:cNvSpPr/>
          <p:nvPr/>
        </p:nvSpPr>
        <p:spPr>
          <a:xfrm>
            <a:off x="433771" y="3960956"/>
            <a:ext cx="3778448" cy="10544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8"/>
              </a:lnSpc>
              <a:buNone/>
            </a:pPr>
            <a:r>
              <a:rPr lang="en-US" sz="17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Aligns financial records with GST returns, ensuring accurate financial reporting.</a:t>
            </a:r>
          </a:p>
        </p:txBody>
      </p:sp>
      <p:sp>
        <p:nvSpPr>
          <p:cNvPr id="14" name="Shape 7">
            <a:extLst>
              <a:ext uri="{FF2B5EF4-FFF2-40B4-BE49-F238E27FC236}">
                <a16:creationId xmlns:a16="http://schemas.microsoft.com/office/drawing/2014/main" id="{86B48980-71D4-3E36-9847-BB04A8CB4D12}"/>
              </a:ext>
            </a:extLst>
          </p:cNvPr>
          <p:cNvSpPr/>
          <p:nvPr/>
        </p:nvSpPr>
        <p:spPr>
          <a:xfrm>
            <a:off x="4651561" y="3266226"/>
            <a:ext cx="3557492" cy="1968817"/>
          </a:xfrm>
          <a:prstGeom prst="roundRect">
            <a:avLst>
              <a:gd name="adj" fmla="val 1674"/>
            </a:avLst>
          </a:prstGeom>
          <a:solidFill>
            <a:srgbClr val="EEE8DD"/>
          </a:solidFill>
          <a:ln/>
        </p:spPr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16C35FEC-328A-3291-EBC3-689B6C828295}"/>
              </a:ext>
            </a:extLst>
          </p:cNvPr>
          <p:cNvSpPr/>
          <p:nvPr/>
        </p:nvSpPr>
        <p:spPr>
          <a:xfrm>
            <a:off x="4871230" y="3485896"/>
            <a:ext cx="2746296" cy="3432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3"/>
              </a:lnSpc>
              <a:buNone/>
            </a:pPr>
            <a:r>
              <a:rPr lang="en-US" sz="2162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Tax Compliance</a:t>
            </a:r>
            <a:endParaRPr lang="en-US" sz="2162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9">
            <a:extLst>
              <a:ext uri="{FF2B5EF4-FFF2-40B4-BE49-F238E27FC236}">
                <a16:creationId xmlns:a16="http://schemas.microsoft.com/office/drawing/2014/main" id="{28168BAD-192E-F0F5-FE90-A838B292606C}"/>
              </a:ext>
            </a:extLst>
          </p:cNvPr>
          <p:cNvSpPr/>
          <p:nvPr/>
        </p:nvSpPr>
        <p:spPr>
          <a:xfrm>
            <a:off x="4871230" y="3960956"/>
            <a:ext cx="3142613" cy="7029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8"/>
              </a:lnSpc>
              <a:buNone/>
            </a:pPr>
            <a:r>
              <a:rPr lang="en-US" sz="17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Ensures adherence to GST regulations and avoids penalties and fines.</a:t>
            </a:r>
          </a:p>
        </p:txBody>
      </p:sp>
      <p:sp>
        <p:nvSpPr>
          <p:cNvPr id="17" name="Shape 10">
            <a:extLst>
              <a:ext uri="{FF2B5EF4-FFF2-40B4-BE49-F238E27FC236}">
                <a16:creationId xmlns:a16="http://schemas.microsoft.com/office/drawing/2014/main" id="{E51A796C-1D3A-0ABA-2F20-3CC08BDD9FBC}"/>
              </a:ext>
            </a:extLst>
          </p:cNvPr>
          <p:cNvSpPr/>
          <p:nvPr/>
        </p:nvSpPr>
        <p:spPr>
          <a:xfrm>
            <a:off x="8404563" y="3328019"/>
            <a:ext cx="3557493" cy="1968817"/>
          </a:xfrm>
          <a:prstGeom prst="roundRect">
            <a:avLst>
              <a:gd name="adj" fmla="val 1674"/>
            </a:avLst>
          </a:prstGeom>
          <a:solidFill>
            <a:srgbClr val="EEE8DD"/>
          </a:solidFill>
          <a:ln/>
        </p:spPr>
      </p:sp>
      <p:sp>
        <p:nvSpPr>
          <p:cNvPr id="18" name="Text 11">
            <a:extLst>
              <a:ext uri="{FF2B5EF4-FFF2-40B4-BE49-F238E27FC236}">
                <a16:creationId xmlns:a16="http://schemas.microsoft.com/office/drawing/2014/main" id="{16BFFF0A-51FB-E9B5-17D0-97AD9CE5F626}"/>
              </a:ext>
            </a:extLst>
          </p:cNvPr>
          <p:cNvSpPr/>
          <p:nvPr/>
        </p:nvSpPr>
        <p:spPr>
          <a:xfrm>
            <a:off x="8373746" y="3485896"/>
            <a:ext cx="3666649" cy="34325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3"/>
              </a:lnSpc>
              <a:buNone/>
            </a:pPr>
            <a:r>
              <a:rPr lang="en-US" sz="2162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Improved Decision Making</a:t>
            </a:r>
            <a:endParaRPr lang="en-US" sz="2162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12">
            <a:extLst>
              <a:ext uri="{FF2B5EF4-FFF2-40B4-BE49-F238E27FC236}">
                <a16:creationId xmlns:a16="http://schemas.microsoft.com/office/drawing/2014/main" id="{BCE07F04-0A02-3F71-3A91-EBAEBA2E0A39}"/>
              </a:ext>
            </a:extLst>
          </p:cNvPr>
          <p:cNvSpPr/>
          <p:nvPr/>
        </p:nvSpPr>
        <p:spPr>
          <a:xfrm>
            <a:off x="8373746" y="3960956"/>
            <a:ext cx="3557492" cy="10544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68"/>
              </a:lnSpc>
              <a:buNone/>
            </a:pPr>
            <a:r>
              <a:rPr lang="en-US" sz="17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Provides insights into business performance and helps make informed financial decisions.</a:t>
            </a:r>
          </a:p>
        </p:txBody>
      </p:sp>
    </p:spTree>
    <p:extLst>
      <p:ext uri="{BB962C8B-B14F-4D97-AF65-F5344CB8AC3E}">
        <p14:creationId xmlns:p14="http://schemas.microsoft.com/office/powerpoint/2010/main" val="3288308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92CB1E6B-5AD5-3A02-1F7A-9BB31E9628D6}"/>
              </a:ext>
            </a:extLst>
          </p:cNvPr>
          <p:cNvSpPr/>
          <p:nvPr/>
        </p:nvSpPr>
        <p:spPr>
          <a:xfrm>
            <a:off x="105421" y="1242735"/>
            <a:ext cx="10200323" cy="70877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81"/>
              </a:lnSpc>
              <a:buNone/>
            </a:pPr>
            <a:r>
              <a:rPr lang="en-US" sz="4465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Challenges of Manual Reconciliation</a:t>
            </a:r>
            <a:endParaRPr lang="en-US" sz="446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C90E0944-2A2F-BF4C-BA7A-5B5CE2B1408A}"/>
              </a:ext>
            </a:extLst>
          </p:cNvPr>
          <p:cNvSpPr/>
          <p:nvPr/>
        </p:nvSpPr>
        <p:spPr>
          <a:xfrm>
            <a:off x="105421" y="2405142"/>
            <a:ext cx="11761231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Manual reconciliation is time-consuming, prone to errors, and requires significant manual effort. It can be challenging to handle large volumes of data.</a:t>
            </a:r>
            <a:endParaRPr lang="en-US" sz="17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4">
            <a:extLst>
              <a:ext uri="{FF2B5EF4-FFF2-40B4-BE49-F238E27FC236}">
                <a16:creationId xmlns:a16="http://schemas.microsoft.com/office/drawing/2014/main" id="{A1380DC1-D063-8857-ACF7-D989F6C3F9D9}"/>
              </a:ext>
            </a:extLst>
          </p:cNvPr>
          <p:cNvSpPr/>
          <p:nvPr/>
        </p:nvSpPr>
        <p:spPr>
          <a:xfrm>
            <a:off x="105421" y="3612912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Time Consuming</a:t>
            </a:r>
            <a:endParaRPr lang="en-US" sz="22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5">
            <a:extLst>
              <a:ext uri="{FF2B5EF4-FFF2-40B4-BE49-F238E27FC236}">
                <a16:creationId xmlns:a16="http://schemas.microsoft.com/office/drawing/2014/main" id="{562CCFC4-DD6D-D7E8-E13E-B860C762D207}"/>
              </a:ext>
            </a:extLst>
          </p:cNvPr>
          <p:cNvSpPr/>
          <p:nvPr/>
        </p:nvSpPr>
        <p:spPr>
          <a:xfrm>
            <a:off x="105421" y="4194056"/>
            <a:ext cx="3978116" cy="7258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Manual processing of large datasets takes considerable time.</a:t>
            </a:r>
            <a:endParaRPr lang="en-US" sz="17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6">
            <a:extLst>
              <a:ext uri="{FF2B5EF4-FFF2-40B4-BE49-F238E27FC236}">
                <a16:creationId xmlns:a16="http://schemas.microsoft.com/office/drawing/2014/main" id="{62488E98-8938-AA85-B2F3-3E23EDAD18B4}"/>
              </a:ext>
            </a:extLst>
          </p:cNvPr>
          <p:cNvSpPr/>
          <p:nvPr/>
        </p:nvSpPr>
        <p:spPr>
          <a:xfrm>
            <a:off x="4644559" y="3612912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Error Prone</a:t>
            </a:r>
            <a:endParaRPr lang="en-US" sz="22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7">
            <a:extLst>
              <a:ext uri="{FF2B5EF4-FFF2-40B4-BE49-F238E27FC236}">
                <a16:creationId xmlns:a16="http://schemas.microsoft.com/office/drawing/2014/main" id="{482B5EEB-814F-5BC7-278E-9063C2EA3C24}"/>
              </a:ext>
            </a:extLst>
          </p:cNvPr>
          <p:cNvSpPr/>
          <p:nvPr/>
        </p:nvSpPr>
        <p:spPr>
          <a:xfrm>
            <a:off x="4644559" y="4194056"/>
            <a:ext cx="3307639" cy="1088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Human errors are inevitable, leading to inaccurate reconciliation and potential discrepancies.</a:t>
            </a:r>
            <a:endParaRPr lang="en-US" sz="17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8">
            <a:extLst>
              <a:ext uri="{FF2B5EF4-FFF2-40B4-BE49-F238E27FC236}">
                <a16:creationId xmlns:a16="http://schemas.microsoft.com/office/drawing/2014/main" id="{23DAEEF8-14A8-6797-BD58-3412318AEF64}"/>
              </a:ext>
            </a:extLst>
          </p:cNvPr>
          <p:cNvSpPr/>
          <p:nvPr/>
        </p:nvSpPr>
        <p:spPr>
          <a:xfrm>
            <a:off x="8587798" y="3612912"/>
            <a:ext cx="2835235" cy="3543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1"/>
              </a:lnSpc>
              <a:buNone/>
            </a:pPr>
            <a:r>
              <a:rPr lang="en-US" sz="2233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Inefficient Process</a:t>
            </a:r>
            <a:endParaRPr lang="en-US" sz="22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9">
            <a:extLst>
              <a:ext uri="{FF2B5EF4-FFF2-40B4-BE49-F238E27FC236}">
                <a16:creationId xmlns:a16="http://schemas.microsoft.com/office/drawing/2014/main" id="{F488EB36-4534-CB08-66D4-1BFF3F531C73}"/>
              </a:ext>
            </a:extLst>
          </p:cNvPr>
          <p:cNvSpPr/>
          <p:nvPr/>
        </p:nvSpPr>
        <p:spPr>
          <a:xfrm>
            <a:off x="8587798" y="4194056"/>
            <a:ext cx="3008302" cy="10887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858"/>
              </a:lnSpc>
              <a:buNone/>
            </a:pPr>
            <a:r>
              <a:rPr lang="en-US" sz="1786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Manual reconciliation is inefficient, requiring significant manual effort and repetitive tasks.</a:t>
            </a:r>
            <a:endParaRPr lang="en-US" sz="17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340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52FF742A-7C3C-6C71-FDAE-0C018368D839}"/>
              </a:ext>
            </a:extLst>
          </p:cNvPr>
          <p:cNvSpPr/>
          <p:nvPr/>
        </p:nvSpPr>
        <p:spPr>
          <a:xfrm>
            <a:off x="5603516" y="854131"/>
            <a:ext cx="6588484" cy="8822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69"/>
              </a:lnSpc>
              <a:buNone/>
            </a:pPr>
            <a:r>
              <a:rPr lang="en-US" sz="2400" b="1" dirty="0">
                <a:solidFill>
                  <a:srgbClr val="484237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Leveraging tools for Automated Reconciliation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E122B3B0-965A-3A97-DF25-E99E1A90AB48}"/>
              </a:ext>
            </a:extLst>
          </p:cNvPr>
          <p:cNvSpPr/>
          <p:nvPr/>
        </p:nvSpPr>
        <p:spPr>
          <a:xfrm>
            <a:off x="5603516" y="1452472"/>
            <a:ext cx="6365878" cy="6331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493"/>
              </a:lnSpc>
              <a:buNone/>
            </a:pPr>
            <a:r>
              <a:rPr lang="en-US" sz="1600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AI tools offer automated solutions for GSTR 2A and books reconciliation, eliminating manual effort and enhancing accuracy.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 2" descr="preencoded.png">
            <a:extLst>
              <a:ext uri="{FF2B5EF4-FFF2-40B4-BE49-F238E27FC236}">
                <a16:creationId xmlns:a16="http://schemas.microsoft.com/office/drawing/2014/main" id="{1B3CAA54-AA62-D39A-3582-79664E569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515" y="2164337"/>
            <a:ext cx="718269" cy="1110340"/>
          </a:xfrm>
          <a:prstGeom prst="rect">
            <a:avLst/>
          </a:prstGeom>
        </p:spPr>
      </p:pic>
      <p:sp>
        <p:nvSpPr>
          <p:cNvPr id="5" name="Text 4">
            <a:extLst>
              <a:ext uri="{FF2B5EF4-FFF2-40B4-BE49-F238E27FC236}">
                <a16:creationId xmlns:a16="http://schemas.microsoft.com/office/drawing/2014/main" id="{ACC565A7-7CCB-C5A3-72ED-CD32860D4524}"/>
              </a:ext>
            </a:extLst>
          </p:cNvPr>
          <p:cNvSpPr/>
          <p:nvPr/>
        </p:nvSpPr>
        <p:spPr>
          <a:xfrm>
            <a:off x="6458000" y="2187438"/>
            <a:ext cx="1795803" cy="3090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5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Data Extraction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5">
            <a:extLst>
              <a:ext uri="{FF2B5EF4-FFF2-40B4-BE49-F238E27FC236}">
                <a16:creationId xmlns:a16="http://schemas.microsoft.com/office/drawing/2014/main" id="{6E4480FA-C07E-C5DC-7CAF-B2EFCF6A033F}"/>
              </a:ext>
            </a:extLst>
          </p:cNvPr>
          <p:cNvSpPr/>
          <p:nvPr/>
        </p:nvSpPr>
        <p:spPr>
          <a:xfrm>
            <a:off x="6694303" y="2584408"/>
            <a:ext cx="4699741" cy="6331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93"/>
              </a:lnSpc>
              <a:buNone/>
            </a:pPr>
            <a:r>
              <a:rPr lang="en-US" sz="1600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AI extracts data from GSTR 2A and books automatically, reducing manual effort.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3" descr="preencoded.png">
            <a:extLst>
              <a:ext uri="{FF2B5EF4-FFF2-40B4-BE49-F238E27FC236}">
                <a16:creationId xmlns:a16="http://schemas.microsoft.com/office/drawing/2014/main" id="{B9585090-6B94-2C8A-ADD2-D48F34230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3515" y="3305977"/>
            <a:ext cx="754384" cy="1340433"/>
          </a:xfrm>
          <a:prstGeom prst="rect">
            <a:avLst/>
          </a:prstGeom>
        </p:spPr>
      </p:pic>
      <p:sp>
        <p:nvSpPr>
          <p:cNvPr id="8" name="Text 6">
            <a:extLst>
              <a:ext uri="{FF2B5EF4-FFF2-40B4-BE49-F238E27FC236}">
                <a16:creationId xmlns:a16="http://schemas.microsoft.com/office/drawing/2014/main" id="{AEE81D7E-BEC0-6F12-CA3B-8FA2B533783D}"/>
              </a:ext>
            </a:extLst>
          </p:cNvPr>
          <p:cNvSpPr/>
          <p:nvPr/>
        </p:nvSpPr>
        <p:spPr>
          <a:xfrm>
            <a:off x="6509371" y="3390239"/>
            <a:ext cx="1886096" cy="3090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5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Data Matching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8AAD9B5F-3ED3-3DBE-F753-FC5EC12BBAE7}"/>
              </a:ext>
            </a:extLst>
          </p:cNvPr>
          <p:cNvSpPr/>
          <p:nvPr/>
        </p:nvSpPr>
        <p:spPr>
          <a:xfrm>
            <a:off x="6642934" y="3818031"/>
            <a:ext cx="4936044" cy="6331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93"/>
              </a:lnSpc>
              <a:buNone/>
            </a:pPr>
            <a:r>
              <a:rPr lang="en-US" sz="1600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AI matches data points from both returns, identifying discrepancies and highlighting inconsistencies.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4" descr="preencoded.png">
            <a:extLst>
              <a:ext uri="{FF2B5EF4-FFF2-40B4-BE49-F238E27FC236}">
                <a16:creationId xmlns:a16="http://schemas.microsoft.com/office/drawing/2014/main" id="{952E2C3F-0028-5195-6C5F-0AAE635FE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3514" y="4677710"/>
            <a:ext cx="718269" cy="1340433"/>
          </a:xfrm>
          <a:prstGeom prst="rect">
            <a:avLst/>
          </a:prstGeom>
        </p:spPr>
      </p:pic>
      <p:sp>
        <p:nvSpPr>
          <p:cNvPr id="11" name="Text 8">
            <a:extLst>
              <a:ext uri="{FF2B5EF4-FFF2-40B4-BE49-F238E27FC236}">
                <a16:creationId xmlns:a16="http://schemas.microsoft.com/office/drawing/2014/main" id="{56E93B3B-0493-538E-A5FE-139F22A131FE}"/>
              </a:ext>
            </a:extLst>
          </p:cNvPr>
          <p:cNvSpPr/>
          <p:nvPr/>
        </p:nvSpPr>
        <p:spPr>
          <a:xfrm>
            <a:off x="6427176" y="4685494"/>
            <a:ext cx="3180636" cy="3090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35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Automated Reconciliation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4097E35E-5ADF-90F5-D31D-68C32974C2B3}"/>
              </a:ext>
            </a:extLst>
          </p:cNvPr>
          <p:cNvSpPr/>
          <p:nvPr/>
        </p:nvSpPr>
        <p:spPr>
          <a:xfrm>
            <a:off x="6612110" y="5061913"/>
            <a:ext cx="4781934" cy="6331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93"/>
              </a:lnSpc>
              <a:buNone/>
            </a:pPr>
            <a:r>
              <a:rPr lang="en-US" sz="1600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AI generates a reconciled report, highlighting discrepancies and suggesting corrective actions.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AF2C6B30-9DFA-6109-A5AE-714BE90004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606" y="1503746"/>
            <a:ext cx="4550738" cy="322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7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2">
            <a:extLst>
              <a:ext uri="{FF2B5EF4-FFF2-40B4-BE49-F238E27FC236}">
                <a16:creationId xmlns:a16="http://schemas.microsoft.com/office/drawing/2014/main" id="{598E401A-9322-65E1-6927-25B3D6056C32}"/>
              </a:ext>
            </a:extLst>
          </p:cNvPr>
          <p:cNvSpPr/>
          <p:nvPr/>
        </p:nvSpPr>
        <p:spPr>
          <a:xfrm>
            <a:off x="4447095" y="1029207"/>
            <a:ext cx="7626667" cy="135493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34"/>
              </a:lnSpc>
              <a:buNone/>
            </a:pPr>
            <a:r>
              <a:rPr lang="en-US" sz="4268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Key Features and Benefits</a:t>
            </a:r>
            <a:endParaRPr lang="en-US" sz="426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955EFC63-35A0-EA63-8AA3-25B010C2DD0C}"/>
              </a:ext>
            </a:extLst>
          </p:cNvPr>
          <p:cNvSpPr/>
          <p:nvPr/>
        </p:nvSpPr>
        <p:spPr>
          <a:xfrm>
            <a:off x="4467645" y="1733256"/>
            <a:ext cx="7626667" cy="6936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1"/>
              </a:lnSpc>
              <a:buNone/>
            </a:pPr>
            <a:r>
              <a:rPr lang="en-US" sz="1707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AI-powered reconciliation tools provide various features and benefits, simplifying the process and enhancing efficiency.</a:t>
            </a:r>
            <a:endParaRPr lang="en-US" sz="170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6">
            <a:extLst>
              <a:ext uri="{FF2B5EF4-FFF2-40B4-BE49-F238E27FC236}">
                <a16:creationId xmlns:a16="http://schemas.microsoft.com/office/drawing/2014/main" id="{61970EAA-FE63-A592-7FDC-39C938BCC8D0}"/>
              </a:ext>
            </a:extLst>
          </p:cNvPr>
          <p:cNvSpPr/>
          <p:nvPr/>
        </p:nvSpPr>
        <p:spPr>
          <a:xfrm>
            <a:off x="4894613" y="2544726"/>
            <a:ext cx="2709863" cy="3387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67"/>
              </a:lnSpc>
              <a:buNone/>
            </a:pPr>
            <a:r>
              <a:rPr lang="en-US" sz="2134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Enhanced Accuracy</a:t>
            </a:r>
            <a:endParaRPr lang="en-US" sz="21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7">
            <a:extLst>
              <a:ext uri="{FF2B5EF4-FFF2-40B4-BE49-F238E27FC236}">
                <a16:creationId xmlns:a16="http://schemas.microsoft.com/office/drawing/2014/main" id="{C1F89522-52A9-35C4-15C0-9AE2DC096E78}"/>
              </a:ext>
            </a:extLst>
          </p:cNvPr>
          <p:cNvSpPr/>
          <p:nvPr/>
        </p:nvSpPr>
        <p:spPr>
          <a:xfrm>
            <a:off x="4894613" y="3013475"/>
            <a:ext cx="3000613" cy="10404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1"/>
              </a:lnSpc>
              <a:buNone/>
            </a:pPr>
            <a:r>
              <a:rPr lang="en-US" sz="1707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AI algorithms minimize human error, leading to more accurate reconciliation.</a:t>
            </a:r>
            <a:endParaRPr lang="en-US" sz="170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0">
            <a:extLst>
              <a:ext uri="{FF2B5EF4-FFF2-40B4-BE49-F238E27FC236}">
                <a16:creationId xmlns:a16="http://schemas.microsoft.com/office/drawing/2014/main" id="{C783A4AE-3841-3591-3192-9505B4CFEA08}"/>
              </a:ext>
            </a:extLst>
          </p:cNvPr>
          <p:cNvSpPr/>
          <p:nvPr/>
        </p:nvSpPr>
        <p:spPr>
          <a:xfrm>
            <a:off x="8816294" y="2544726"/>
            <a:ext cx="2709863" cy="3387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67"/>
              </a:lnSpc>
              <a:buNone/>
            </a:pPr>
            <a:r>
              <a:rPr lang="en-US" sz="2134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Time Savings</a:t>
            </a:r>
            <a:endParaRPr lang="en-US" sz="21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1">
            <a:extLst>
              <a:ext uri="{FF2B5EF4-FFF2-40B4-BE49-F238E27FC236}">
                <a16:creationId xmlns:a16="http://schemas.microsoft.com/office/drawing/2014/main" id="{01167CC8-9D0A-FC3E-DE7C-4C2B7BABDD79}"/>
              </a:ext>
            </a:extLst>
          </p:cNvPr>
          <p:cNvSpPr/>
          <p:nvPr/>
        </p:nvSpPr>
        <p:spPr>
          <a:xfrm>
            <a:off x="8816294" y="2879913"/>
            <a:ext cx="3000613" cy="1387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1"/>
              </a:lnSpc>
              <a:buNone/>
            </a:pPr>
            <a:r>
              <a:rPr lang="en-US" sz="1707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Automated processes significantly reduce reconciliation time, freeing up resources.</a:t>
            </a:r>
            <a:endParaRPr lang="en-US" sz="170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14">
            <a:extLst>
              <a:ext uri="{FF2B5EF4-FFF2-40B4-BE49-F238E27FC236}">
                <a16:creationId xmlns:a16="http://schemas.microsoft.com/office/drawing/2014/main" id="{FDC8B038-AB04-C3AF-0ACF-9FE27BD2B16A}"/>
              </a:ext>
            </a:extLst>
          </p:cNvPr>
          <p:cNvSpPr/>
          <p:nvPr/>
        </p:nvSpPr>
        <p:spPr>
          <a:xfrm>
            <a:off x="4853512" y="4214057"/>
            <a:ext cx="2709863" cy="3387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67"/>
              </a:lnSpc>
              <a:buNone/>
            </a:pPr>
            <a:r>
              <a:rPr lang="en-US" sz="2134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Improved Efficiency</a:t>
            </a:r>
            <a:endParaRPr lang="en-US" sz="21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15">
            <a:extLst>
              <a:ext uri="{FF2B5EF4-FFF2-40B4-BE49-F238E27FC236}">
                <a16:creationId xmlns:a16="http://schemas.microsoft.com/office/drawing/2014/main" id="{50BF923C-C3E0-001A-16A0-5664C56A5325}"/>
              </a:ext>
            </a:extLst>
          </p:cNvPr>
          <p:cNvSpPr/>
          <p:nvPr/>
        </p:nvSpPr>
        <p:spPr>
          <a:xfrm>
            <a:off x="4853512" y="4682806"/>
            <a:ext cx="3000613" cy="1387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1"/>
              </a:lnSpc>
              <a:buNone/>
            </a:pPr>
            <a:r>
              <a:rPr lang="en-US" sz="1707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Streamlined workflows and automated tasks enhance overall efficiency and productivity.</a:t>
            </a:r>
            <a:endParaRPr lang="en-US" sz="170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18">
            <a:extLst>
              <a:ext uri="{FF2B5EF4-FFF2-40B4-BE49-F238E27FC236}">
                <a16:creationId xmlns:a16="http://schemas.microsoft.com/office/drawing/2014/main" id="{3C9FCFE2-D888-CDF0-D337-1305314CDDA5}"/>
              </a:ext>
            </a:extLst>
          </p:cNvPr>
          <p:cNvSpPr/>
          <p:nvPr/>
        </p:nvSpPr>
        <p:spPr>
          <a:xfrm>
            <a:off x="8775193" y="4214057"/>
            <a:ext cx="2709863" cy="3387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67"/>
              </a:lnSpc>
              <a:buNone/>
            </a:pPr>
            <a:r>
              <a:rPr lang="en-US" sz="2134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Real-time Insights</a:t>
            </a:r>
            <a:endParaRPr lang="en-US" sz="213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19">
            <a:extLst>
              <a:ext uri="{FF2B5EF4-FFF2-40B4-BE49-F238E27FC236}">
                <a16:creationId xmlns:a16="http://schemas.microsoft.com/office/drawing/2014/main" id="{6E2191CA-0D45-2BBB-D4BA-F88B56900E32}"/>
              </a:ext>
            </a:extLst>
          </p:cNvPr>
          <p:cNvSpPr/>
          <p:nvPr/>
        </p:nvSpPr>
        <p:spPr>
          <a:xfrm>
            <a:off x="8775193" y="4682806"/>
            <a:ext cx="3000613" cy="13873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1"/>
              </a:lnSpc>
              <a:buNone/>
            </a:pPr>
            <a:r>
              <a:rPr lang="en-US" sz="1707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AI provides real-time insights into discrepancies, enabling faster identification and resolution.</a:t>
            </a:r>
            <a:endParaRPr lang="en-US" sz="170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Image 1" descr="preencoded.png">
            <a:extLst>
              <a:ext uri="{FF2B5EF4-FFF2-40B4-BE49-F238E27FC236}">
                <a16:creationId xmlns:a16="http://schemas.microsoft.com/office/drawing/2014/main" id="{31451E15-D6B1-CECB-06A3-B71A5BA72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22" y="1922314"/>
            <a:ext cx="4250556" cy="236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52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F07CDE92-A8DF-15A5-9FA0-CA4B86C92347}"/>
              </a:ext>
            </a:extLst>
          </p:cNvPr>
          <p:cNvSpPr/>
          <p:nvPr/>
        </p:nvSpPr>
        <p:spPr>
          <a:xfrm>
            <a:off x="636032" y="1024864"/>
            <a:ext cx="4543187" cy="5679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472"/>
              </a:lnSpc>
              <a:buNone/>
            </a:pPr>
            <a:r>
              <a:rPr lang="en-US" sz="3577" b="1" dirty="0">
                <a:solidFill>
                  <a:srgbClr val="484237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Step-by-Step Guide</a:t>
            </a:r>
            <a:endParaRPr lang="en-US" sz="35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ED2F07FD-85BC-EE1C-66DB-F2103D7CB6AE}"/>
              </a:ext>
            </a:extLst>
          </p:cNvPr>
          <p:cNvSpPr/>
          <p:nvPr/>
        </p:nvSpPr>
        <p:spPr>
          <a:xfrm>
            <a:off x="636032" y="1516009"/>
            <a:ext cx="9134692" cy="5812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290"/>
              </a:lnSpc>
              <a:buNone/>
            </a:pPr>
            <a:r>
              <a:rPr lang="en-US" sz="1600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AI-powered tools simplify the reconciliation process with a user-friendly interface and guided steps.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AFAB5D4B-4A19-8B1A-3EBD-65222CFEBBEC}"/>
              </a:ext>
            </a:extLst>
          </p:cNvPr>
          <p:cNvSpPr/>
          <p:nvPr/>
        </p:nvSpPr>
        <p:spPr>
          <a:xfrm>
            <a:off x="999876" y="1921560"/>
            <a:ext cx="22860" cy="3348000"/>
          </a:xfrm>
          <a:prstGeom prst="roundRect">
            <a:avLst>
              <a:gd name="adj" fmla="val 119246"/>
            </a:avLst>
          </a:prstGeom>
          <a:solidFill>
            <a:srgbClr val="D4CEC3"/>
          </a:solidFill>
          <a:ln/>
        </p:spPr>
      </p:sp>
      <p:sp>
        <p:nvSpPr>
          <p:cNvPr id="5" name="Shape 5">
            <a:extLst>
              <a:ext uri="{FF2B5EF4-FFF2-40B4-BE49-F238E27FC236}">
                <a16:creationId xmlns:a16="http://schemas.microsoft.com/office/drawing/2014/main" id="{086DDFB8-7A7F-5BE2-88D9-3CDAC5F3734F}"/>
              </a:ext>
            </a:extLst>
          </p:cNvPr>
          <p:cNvSpPr/>
          <p:nvPr/>
        </p:nvSpPr>
        <p:spPr>
          <a:xfrm>
            <a:off x="997670" y="2298435"/>
            <a:ext cx="636032" cy="22860"/>
          </a:xfrm>
          <a:prstGeom prst="roundRect">
            <a:avLst>
              <a:gd name="adj" fmla="val 119246"/>
            </a:avLst>
          </a:prstGeom>
          <a:solidFill>
            <a:srgbClr val="D4CEC3"/>
          </a:solidFill>
          <a:ln/>
        </p:spPr>
      </p:sp>
      <p:sp>
        <p:nvSpPr>
          <p:cNvPr id="6" name="Shape 6">
            <a:extLst>
              <a:ext uri="{FF2B5EF4-FFF2-40B4-BE49-F238E27FC236}">
                <a16:creationId xmlns:a16="http://schemas.microsoft.com/office/drawing/2014/main" id="{2CD35109-2544-BBB4-BAD5-4969FCBBB4A9}"/>
              </a:ext>
            </a:extLst>
          </p:cNvPr>
          <p:cNvSpPr/>
          <p:nvPr/>
        </p:nvSpPr>
        <p:spPr>
          <a:xfrm>
            <a:off x="611670" y="2105434"/>
            <a:ext cx="408861" cy="408861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7" name="Text 7">
            <a:extLst>
              <a:ext uri="{FF2B5EF4-FFF2-40B4-BE49-F238E27FC236}">
                <a16:creationId xmlns:a16="http://schemas.microsoft.com/office/drawing/2014/main" id="{A476DAE3-C14F-6D0D-8301-7629A553C94A}"/>
              </a:ext>
            </a:extLst>
          </p:cNvPr>
          <p:cNvSpPr/>
          <p:nvPr/>
        </p:nvSpPr>
        <p:spPr>
          <a:xfrm>
            <a:off x="751806" y="2173538"/>
            <a:ext cx="128588" cy="2726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46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8">
            <a:extLst>
              <a:ext uri="{FF2B5EF4-FFF2-40B4-BE49-F238E27FC236}">
                <a16:creationId xmlns:a16="http://schemas.microsoft.com/office/drawing/2014/main" id="{24CA6571-8EEC-57B8-F47B-34EE0776884C}"/>
              </a:ext>
            </a:extLst>
          </p:cNvPr>
          <p:cNvSpPr/>
          <p:nvPr/>
        </p:nvSpPr>
        <p:spPr>
          <a:xfrm>
            <a:off x="1815511" y="2134063"/>
            <a:ext cx="2271593" cy="283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6"/>
              </a:lnSpc>
              <a:buNone/>
            </a:pPr>
            <a:r>
              <a:rPr lang="en-US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Data Upload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9">
            <a:extLst>
              <a:ext uri="{FF2B5EF4-FFF2-40B4-BE49-F238E27FC236}">
                <a16:creationId xmlns:a16="http://schemas.microsoft.com/office/drawing/2014/main" id="{C09EF1FC-289D-B9BC-6975-D89E6632D7AD}"/>
              </a:ext>
            </a:extLst>
          </p:cNvPr>
          <p:cNvSpPr/>
          <p:nvPr/>
        </p:nvSpPr>
        <p:spPr>
          <a:xfrm>
            <a:off x="1815511" y="2393408"/>
            <a:ext cx="6599992" cy="2906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90"/>
              </a:lnSpc>
              <a:buNone/>
            </a:pPr>
            <a:r>
              <a:rPr lang="en-US" sz="1600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Upload GSTR 2A and GSTR 3B files to the AI platform.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10">
            <a:extLst>
              <a:ext uri="{FF2B5EF4-FFF2-40B4-BE49-F238E27FC236}">
                <a16:creationId xmlns:a16="http://schemas.microsoft.com/office/drawing/2014/main" id="{4CC584FA-E70D-120F-9382-814F5531FB0C}"/>
              </a:ext>
            </a:extLst>
          </p:cNvPr>
          <p:cNvSpPr/>
          <p:nvPr/>
        </p:nvSpPr>
        <p:spPr>
          <a:xfrm>
            <a:off x="997670" y="3023610"/>
            <a:ext cx="636032" cy="22860"/>
          </a:xfrm>
          <a:prstGeom prst="roundRect">
            <a:avLst>
              <a:gd name="adj" fmla="val 119246"/>
            </a:avLst>
          </a:prstGeom>
          <a:solidFill>
            <a:srgbClr val="D4CEC3"/>
          </a:solidFill>
          <a:ln/>
        </p:spPr>
      </p:sp>
      <p:sp>
        <p:nvSpPr>
          <p:cNvPr id="11" name="Shape 11">
            <a:extLst>
              <a:ext uri="{FF2B5EF4-FFF2-40B4-BE49-F238E27FC236}">
                <a16:creationId xmlns:a16="http://schemas.microsoft.com/office/drawing/2014/main" id="{4719DA1E-F275-BB0E-3FC7-98072C8BF039}"/>
              </a:ext>
            </a:extLst>
          </p:cNvPr>
          <p:cNvSpPr/>
          <p:nvPr/>
        </p:nvSpPr>
        <p:spPr>
          <a:xfrm>
            <a:off x="611670" y="2830609"/>
            <a:ext cx="408861" cy="408861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12" name="Text 12">
            <a:extLst>
              <a:ext uri="{FF2B5EF4-FFF2-40B4-BE49-F238E27FC236}">
                <a16:creationId xmlns:a16="http://schemas.microsoft.com/office/drawing/2014/main" id="{879A722F-38EE-CA0C-9F64-CD147629C598}"/>
              </a:ext>
            </a:extLst>
          </p:cNvPr>
          <p:cNvSpPr/>
          <p:nvPr/>
        </p:nvSpPr>
        <p:spPr>
          <a:xfrm>
            <a:off x="733471" y="2898713"/>
            <a:ext cx="165259" cy="2726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46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3">
            <a:extLst>
              <a:ext uri="{FF2B5EF4-FFF2-40B4-BE49-F238E27FC236}">
                <a16:creationId xmlns:a16="http://schemas.microsoft.com/office/drawing/2014/main" id="{ACE8FA64-EF90-01A4-15D5-57A1B66C9C54}"/>
              </a:ext>
            </a:extLst>
          </p:cNvPr>
          <p:cNvSpPr/>
          <p:nvPr/>
        </p:nvSpPr>
        <p:spPr>
          <a:xfrm>
            <a:off x="1815511" y="2807868"/>
            <a:ext cx="2920365" cy="283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6"/>
              </a:lnSpc>
              <a:buNone/>
            </a:pPr>
            <a:r>
              <a:rPr lang="en-US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Automated Reconciliation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14">
            <a:extLst>
              <a:ext uri="{FF2B5EF4-FFF2-40B4-BE49-F238E27FC236}">
                <a16:creationId xmlns:a16="http://schemas.microsoft.com/office/drawing/2014/main" id="{C1750EEB-6297-E2CB-0EBB-33B1163D32C1}"/>
              </a:ext>
            </a:extLst>
          </p:cNvPr>
          <p:cNvSpPr/>
          <p:nvPr/>
        </p:nvSpPr>
        <p:spPr>
          <a:xfrm>
            <a:off x="1815511" y="3200775"/>
            <a:ext cx="6599992" cy="2906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90"/>
              </a:lnSpc>
              <a:buNone/>
            </a:pPr>
            <a:r>
              <a:rPr lang="en-US" sz="1600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AI automatically processes and matches data from both returns.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hape 15">
            <a:extLst>
              <a:ext uri="{FF2B5EF4-FFF2-40B4-BE49-F238E27FC236}">
                <a16:creationId xmlns:a16="http://schemas.microsoft.com/office/drawing/2014/main" id="{5D622DEA-31AC-4A57-1E9B-C8644A1587D6}"/>
              </a:ext>
            </a:extLst>
          </p:cNvPr>
          <p:cNvSpPr/>
          <p:nvPr/>
        </p:nvSpPr>
        <p:spPr>
          <a:xfrm>
            <a:off x="997670" y="3800153"/>
            <a:ext cx="636032" cy="22860"/>
          </a:xfrm>
          <a:prstGeom prst="roundRect">
            <a:avLst>
              <a:gd name="adj" fmla="val 119246"/>
            </a:avLst>
          </a:prstGeom>
          <a:solidFill>
            <a:srgbClr val="D4CEC3"/>
          </a:solidFill>
          <a:ln/>
        </p:spPr>
      </p:sp>
      <p:sp>
        <p:nvSpPr>
          <p:cNvPr id="16" name="Shape 16">
            <a:extLst>
              <a:ext uri="{FF2B5EF4-FFF2-40B4-BE49-F238E27FC236}">
                <a16:creationId xmlns:a16="http://schemas.microsoft.com/office/drawing/2014/main" id="{B735B7AF-E060-3215-CC53-CD0D7FD6F3CF}"/>
              </a:ext>
            </a:extLst>
          </p:cNvPr>
          <p:cNvSpPr/>
          <p:nvPr/>
        </p:nvSpPr>
        <p:spPr>
          <a:xfrm>
            <a:off x="611670" y="3607152"/>
            <a:ext cx="408861" cy="408861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17" name="Text 17">
            <a:extLst>
              <a:ext uri="{FF2B5EF4-FFF2-40B4-BE49-F238E27FC236}">
                <a16:creationId xmlns:a16="http://schemas.microsoft.com/office/drawing/2014/main" id="{64BA5A3F-1F7E-6C3C-8A1E-94691C4E9A32}"/>
              </a:ext>
            </a:extLst>
          </p:cNvPr>
          <p:cNvSpPr/>
          <p:nvPr/>
        </p:nvSpPr>
        <p:spPr>
          <a:xfrm>
            <a:off x="733947" y="3675256"/>
            <a:ext cx="164306" cy="2726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46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3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8">
            <a:extLst>
              <a:ext uri="{FF2B5EF4-FFF2-40B4-BE49-F238E27FC236}">
                <a16:creationId xmlns:a16="http://schemas.microsoft.com/office/drawing/2014/main" id="{D00EF4A1-93E0-189A-188F-1F2752570F31}"/>
              </a:ext>
            </a:extLst>
          </p:cNvPr>
          <p:cNvSpPr/>
          <p:nvPr/>
        </p:nvSpPr>
        <p:spPr>
          <a:xfrm>
            <a:off x="1815511" y="3584411"/>
            <a:ext cx="2271593" cy="283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6"/>
              </a:lnSpc>
              <a:buNone/>
            </a:pPr>
            <a:r>
              <a:rPr lang="en-US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Discrepancy Report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9">
            <a:extLst>
              <a:ext uri="{FF2B5EF4-FFF2-40B4-BE49-F238E27FC236}">
                <a16:creationId xmlns:a16="http://schemas.microsoft.com/office/drawing/2014/main" id="{0F5D2EC3-9069-60A3-707A-C52D9772107E}"/>
              </a:ext>
            </a:extLst>
          </p:cNvPr>
          <p:cNvSpPr/>
          <p:nvPr/>
        </p:nvSpPr>
        <p:spPr>
          <a:xfrm>
            <a:off x="1815511" y="3977318"/>
            <a:ext cx="6599992" cy="5812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90"/>
              </a:lnSpc>
              <a:buNone/>
            </a:pPr>
            <a:r>
              <a:rPr lang="en-US" sz="1600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AI generates a detailed report highlighting discrepancies and suggesting corrective actions.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hape 20">
            <a:extLst>
              <a:ext uri="{FF2B5EF4-FFF2-40B4-BE49-F238E27FC236}">
                <a16:creationId xmlns:a16="http://schemas.microsoft.com/office/drawing/2014/main" id="{EB3E3E30-8392-D4D5-18F2-748F9B7E604B}"/>
              </a:ext>
            </a:extLst>
          </p:cNvPr>
          <p:cNvSpPr/>
          <p:nvPr/>
        </p:nvSpPr>
        <p:spPr>
          <a:xfrm>
            <a:off x="997670" y="4815960"/>
            <a:ext cx="636032" cy="22860"/>
          </a:xfrm>
          <a:prstGeom prst="roundRect">
            <a:avLst>
              <a:gd name="adj" fmla="val 119246"/>
            </a:avLst>
          </a:prstGeom>
          <a:solidFill>
            <a:srgbClr val="D4CEC3"/>
          </a:solidFill>
          <a:ln/>
        </p:spPr>
      </p:sp>
      <p:sp>
        <p:nvSpPr>
          <p:cNvPr id="21" name="Shape 21">
            <a:extLst>
              <a:ext uri="{FF2B5EF4-FFF2-40B4-BE49-F238E27FC236}">
                <a16:creationId xmlns:a16="http://schemas.microsoft.com/office/drawing/2014/main" id="{C411F199-1111-3DC2-4CF8-B320F87A40BE}"/>
              </a:ext>
            </a:extLst>
          </p:cNvPr>
          <p:cNvSpPr/>
          <p:nvPr/>
        </p:nvSpPr>
        <p:spPr>
          <a:xfrm>
            <a:off x="611670" y="4643505"/>
            <a:ext cx="408861" cy="408861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22" name="Text 22">
            <a:extLst>
              <a:ext uri="{FF2B5EF4-FFF2-40B4-BE49-F238E27FC236}">
                <a16:creationId xmlns:a16="http://schemas.microsoft.com/office/drawing/2014/main" id="{0CF9317B-CF50-ADFD-41C3-9FBEB68B4AB2}"/>
              </a:ext>
            </a:extLst>
          </p:cNvPr>
          <p:cNvSpPr/>
          <p:nvPr/>
        </p:nvSpPr>
        <p:spPr>
          <a:xfrm>
            <a:off x="731089" y="4711609"/>
            <a:ext cx="170021" cy="2726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146"/>
              </a:lnSpc>
              <a:buNone/>
            </a:pPr>
            <a:r>
              <a:rPr lang="en-US" sz="2400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4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23">
            <a:extLst>
              <a:ext uri="{FF2B5EF4-FFF2-40B4-BE49-F238E27FC236}">
                <a16:creationId xmlns:a16="http://schemas.microsoft.com/office/drawing/2014/main" id="{60DF3273-ECAE-9CFF-18D2-63AF52C77161}"/>
              </a:ext>
            </a:extLst>
          </p:cNvPr>
          <p:cNvSpPr/>
          <p:nvPr/>
        </p:nvSpPr>
        <p:spPr>
          <a:xfrm>
            <a:off x="1815511" y="4620764"/>
            <a:ext cx="2599849" cy="28396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36"/>
              </a:lnSpc>
              <a:buNone/>
            </a:pPr>
            <a:r>
              <a:rPr lang="en-US" b="1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Verification and Action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24">
            <a:extLst>
              <a:ext uri="{FF2B5EF4-FFF2-40B4-BE49-F238E27FC236}">
                <a16:creationId xmlns:a16="http://schemas.microsoft.com/office/drawing/2014/main" id="{1173F600-BB03-1291-B077-40502A45DCCE}"/>
              </a:ext>
            </a:extLst>
          </p:cNvPr>
          <p:cNvSpPr/>
          <p:nvPr/>
        </p:nvSpPr>
        <p:spPr>
          <a:xfrm>
            <a:off x="1815511" y="5013670"/>
            <a:ext cx="6599992" cy="5812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290"/>
              </a:lnSpc>
              <a:buNone/>
            </a:pPr>
            <a:r>
              <a:rPr lang="en-US" sz="1600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Review the report, verify discrepancies, and take necessary actions to resolve them.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7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559CB764-7E9D-3592-9D57-092DD53631B8}"/>
              </a:ext>
            </a:extLst>
          </p:cNvPr>
          <p:cNvSpPr/>
          <p:nvPr/>
        </p:nvSpPr>
        <p:spPr>
          <a:xfrm>
            <a:off x="365172" y="1193602"/>
            <a:ext cx="11665866" cy="12758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23"/>
              </a:lnSpc>
              <a:buNone/>
            </a:pPr>
            <a:r>
              <a:rPr lang="en-US" sz="4019" b="1" dirty="0">
                <a:solidFill>
                  <a:srgbClr val="484237"/>
                </a:solidFill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Identifying and Resolving Discrepancies</a:t>
            </a:r>
            <a:endParaRPr lang="en-US" sz="40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9E574042-1110-D982-E752-1D8E772A5903}"/>
              </a:ext>
            </a:extLst>
          </p:cNvPr>
          <p:cNvSpPr/>
          <p:nvPr/>
        </p:nvSpPr>
        <p:spPr>
          <a:xfrm>
            <a:off x="385719" y="1861187"/>
            <a:ext cx="10905579" cy="6534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72"/>
              </a:lnSpc>
              <a:buNone/>
            </a:pPr>
            <a:r>
              <a:rPr lang="en-US" sz="1607" dirty="0">
                <a:latin typeface="Times New Roman" panose="02020603050405020304" pitchFamily="18" charset="0"/>
                <a:ea typeface="Gelasio" pitchFamily="34" charset="-122"/>
                <a:cs typeface="Times New Roman" panose="02020603050405020304" pitchFamily="18" charset="0"/>
              </a:rPr>
              <a:t>AI-driven insights provide valuable information to help understand and resolve discrepancies effectively.</a:t>
            </a:r>
            <a:endParaRPr lang="en-US" sz="160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F76C56-1A93-0E55-4AC0-C9409CBBD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816495"/>
              </p:ext>
            </p:extLst>
          </p:nvPr>
        </p:nvGraphicFramePr>
        <p:xfrm>
          <a:off x="418959" y="2400130"/>
          <a:ext cx="9916842" cy="31702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5614">
                  <a:extLst>
                    <a:ext uri="{9D8B030D-6E8A-4147-A177-3AD203B41FA5}">
                      <a16:colId xmlns:a16="http://schemas.microsoft.com/office/drawing/2014/main" val="1197675466"/>
                    </a:ext>
                  </a:extLst>
                </a:gridCol>
                <a:gridCol w="3305614">
                  <a:extLst>
                    <a:ext uri="{9D8B030D-6E8A-4147-A177-3AD203B41FA5}">
                      <a16:colId xmlns:a16="http://schemas.microsoft.com/office/drawing/2014/main" val="486302187"/>
                    </a:ext>
                  </a:extLst>
                </a:gridCol>
                <a:gridCol w="3305614">
                  <a:extLst>
                    <a:ext uri="{9D8B030D-6E8A-4147-A177-3AD203B41FA5}">
                      <a16:colId xmlns:a16="http://schemas.microsoft.com/office/drawing/2014/main" val="2013343686"/>
                    </a:ext>
                  </a:extLst>
                </a:gridCol>
              </a:tblGrid>
              <a:tr h="333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Discrepancy Type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AI Insight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Resolution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751884"/>
                  </a:ext>
                </a:extLst>
              </a:tr>
              <a:tr h="821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Missing Invoice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Identifies missing invoices based on matching criteria.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Upload missing invoice or correct the discrepancy.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625309"/>
                  </a:ext>
                </a:extLst>
              </a:tr>
              <a:tr h="10683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Incorrect Amount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Highlights discrepancies in invoice amounts and tax calculations.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Verify and update the invoice details or reconcile the calculation.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391530"/>
                  </a:ext>
                </a:extLst>
              </a:tr>
              <a:tr h="8217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Wrong GSTIN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Flags mismatches in GSTIN numbers between returns.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Gelasio" pitchFamily="34" charset="0"/>
                          <a:ea typeface="Gelasio" pitchFamily="34" charset="-122"/>
                          <a:cs typeface="Gelasio" pitchFamily="34" charset="-120"/>
                        </a:rPr>
                        <a:t>Correct the GSTIN and ensure accuracy in future invoices.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614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9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1C0E791-EFBA-4543-7E7C-89F2BEFBCA89}"/>
              </a:ext>
            </a:extLst>
          </p:cNvPr>
          <p:cNvSpPr txBox="1"/>
          <p:nvPr/>
        </p:nvSpPr>
        <p:spPr>
          <a:xfrm>
            <a:off x="1931542" y="1469205"/>
            <a:ext cx="7058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RPA Tools</a:t>
            </a:r>
          </a:p>
          <a:p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Ginesys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GSTZen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Winman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Computax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Cleartax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Finsights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75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2567</TotalTime>
  <Words>627</Words>
  <Application>Microsoft Office PowerPoint</Application>
  <PresentationFormat>Widescreen</PresentationFormat>
  <Paragraphs>99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Gelasio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AI in ICAI</dc:creator>
  <cp:lastModifiedBy>RAMSHARAN NANGUNURI</cp:lastModifiedBy>
  <cp:revision>40</cp:revision>
  <dcterms:created xsi:type="dcterms:W3CDTF">2024-08-09T07:39:31Z</dcterms:created>
  <dcterms:modified xsi:type="dcterms:W3CDTF">2024-08-24T08:15:05Z</dcterms:modified>
</cp:coreProperties>
</file>